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1" r:id="rId5"/>
    <p:sldId id="263" r:id="rId6"/>
    <p:sldId id="262" r:id="rId7"/>
    <p:sldId id="265" r:id="rId8"/>
    <p:sldId id="267" r:id="rId9"/>
    <p:sldId id="274" r:id="rId10"/>
    <p:sldId id="270" r:id="rId11"/>
    <p:sldId id="273" r:id="rId12"/>
    <p:sldId id="269" r:id="rId13"/>
    <p:sldId id="275" r:id="rId14"/>
    <p:sldId id="276" r:id="rId15"/>
    <p:sldId id="277" r:id="rId16"/>
    <p:sldId id="278" r:id="rId17"/>
    <p:sldId id="279" r:id="rId18"/>
    <p:sldId id="281" r:id="rId19"/>
    <p:sldId id="280" r:id="rId20"/>
    <p:sldId id="272" r:id="rId21"/>
    <p:sldId id="271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6"/>
    <p:restoredTop sz="97030"/>
  </p:normalViewPr>
  <p:slideViewPr>
    <p:cSldViewPr snapToGrid="0" snapToObjects="1">
      <p:cViewPr varScale="1">
        <p:scale>
          <a:sx n="94" d="100"/>
          <a:sy n="94" d="100"/>
        </p:scale>
        <p:origin x="21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F2562-3E36-BF4D-A5C8-1F8F1B21B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ACF6C0-CECE-6348-BE13-6565D85C4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AB06E0-C62F-0247-99E4-9F48F0A5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7DE87A-1DA9-8941-BDC5-300057D7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C2B24D-03F7-0242-BBBE-0D639088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721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0A1311-A079-DF43-A3AC-D1D64BCE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8B4F391-36E3-E74D-A2BB-8526915E3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CD06F0-529B-D247-ADCC-6A742B63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D12E7E1-3558-DE4A-93FE-50858D45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8ECE55-57BF-1741-9E65-88378607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67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AA6CA72-35D7-5948-B16A-B6A69E68D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8E2E7DF-82D6-234D-9DF5-ABB50BFD5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7C3BAE-B941-7740-94F9-365A2ADD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C8DAD6-44E2-0846-828B-DF83F58B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9E66D9-C750-0C4E-9ABF-D59BCB72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236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F35E7-593C-2D46-B48E-54BAB623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F7D77B-CC63-CD45-8E91-FFD940461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DEFE31-EFCD-AD47-BD72-CCDA17DAF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3761F7-0A77-824C-A133-FA57788E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701FA6-D767-D74C-92AC-AC0E9FD6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142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D6A01-AB2F-B543-9162-63DC690C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B62182-6526-F54B-AEC1-279C39F0A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400512-B0F0-CE46-B91A-621E8C97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09360B-6A3C-8E47-8C44-E18C8E784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527D52-5631-724F-945E-4358BA01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6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091E1B-877B-ED4A-ABC1-E0FD8934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B4E5A9-30FB-554F-A455-64ECE90F3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5E7C1E-BB57-8747-BFF5-993756215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45B38A1-F036-E644-931C-2DC9551F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A17C9A0-7053-AE44-83B5-0D34E122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75CA29-E473-5B40-8531-066E8C0F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08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70866D-B289-4147-AD16-956BA613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FE2242-0BFD-8D45-848E-AF5056566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453617F-C53A-474F-9C7A-C027EB71E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23FBBC4-6BA7-D748-B98C-5479839F1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5BFA02A-63D2-DA47-9F8A-F74C6BC17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728C691-A802-EA42-8B79-90C8F492A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A8D4D73-FFEC-2846-A3FB-F50A74B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3EE26F-1C1F-D445-A9CD-5388F897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41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253B5D-79AC-0844-867D-6C3544AF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3645CFA-11CB-C744-8F14-3BC5EC82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15EAAA1-FBAC-E541-B54A-A4142E2C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60F1CD1-25A1-EA49-88A9-909E8C58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32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AD12129-D5C8-1641-8E8B-0E0FE945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9D6B7D3-A872-DB4E-BF3D-5BCE3488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F78D2C-8B73-044B-9B9C-63221944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269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BF9988-D18D-9A45-9C61-5D2ABB57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B73963-5192-6B45-A849-B0F585421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45A6C0-8F33-4B4F-B0FB-34C46C0A5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0A8C0E-04BB-CD42-AAF0-E46A7E47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4C6BD6F-6439-9549-91D3-DE0C8DD1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4ADFBB-FFBF-234E-81FF-D0C573D8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935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D5F1BC-4E27-2447-9457-8636C6EA0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A50CE5B-E790-494A-BD1F-56689529E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59B15B3-DB8F-2044-97BE-661FEABB8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18EFF7-87D2-5040-AFB3-89B55BC0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3E3BB2-20F4-D249-8348-FBC581977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AB32B1-948C-C340-A52F-00ADA50D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6887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EBDE2CB-FB2E-E24E-9A25-A3C8AF5E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D8494D-4DD6-954E-A77F-7C4202E0C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909CC8-C443-8A45-B76B-F07261465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48924-43B3-B542-B1A1-9FCE304FB230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2D1500-C67B-0249-86F6-65E759787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746BB7-9BDF-424C-A74B-BA603C27F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EEA0C-354A-F040-AF24-3724702F06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22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5.pn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43.png"/><Relationship Id="rId5" Type="http://schemas.openxmlformats.org/officeDocument/2006/relationships/image" Target="../media/image370.png"/><Relationship Id="rId10" Type="http://schemas.openxmlformats.org/officeDocument/2006/relationships/image" Target="../media/image420.png"/><Relationship Id="rId4" Type="http://schemas.openxmlformats.org/officeDocument/2006/relationships/image" Target="../media/image360.png"/><Relationship Id="rId9" Type="http://schemas.openxmlformats.org/officeDocument/2006/relationships/image" Target="../media/image4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05AE87-BFA0-E44F-9A83-8780A7DEA5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リザバーコンピューティング</a:t>
            </a:r>
            <a:br>
              <a:rPr lang="en-US" altLang="ja-JP" dirty="0"/>
            </a:br>
            <a:r>
              <a:rPr lang="ja-JP" altLang="en-US"/>
              <a:t>勉強会</a:t>
            </a:r>
            <a:r>
              <a:rPr lang="en-US" altLang="ja-JP" dirty="0"/>
              <a:t> #4  @5/27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032C57-0055-A841-9421-8EAAD5C24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2.7  </a:t>
            </a:r>
            <a:r>
              <a:rPr lang="ja-JP" altLang="en-US"/>
              <a:t>リカレントニューラルネットワーク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担当　</a:t>
            </a:r>
            <a:endParaRPr kumimoji="1" lang="en-US" altLang="ja-JP" dirty="0"/>
          </a:p>
          <a:p>
            <a:r>
              <a:rPr kumimoji="1" lang="ja-JP" altLang="en-US"/>
              <a:t>井上研　堀</a:t>
            </a:r>
          </a:p>
        </p:txBody>
      </p:sp>
    </p:spTree>
    <p:extLst>
      <p:ext uri="{BB962C8B-B14F-4D97-AF65-F5344CB8AC3E}">
        <p14:creationId xmlns:p14="http://schemas.microsoft.com/office/powerpoint/2010/main" val="133109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>
            <a:extLst>
              <a:ext uri="{FF2B5EF4-FFF2-40B4-BE49-F238E27FC236}">
                <a16:creationId xmlns:a16="http://schemas.microsoft.com/office/drawing/2014/main" id="{139E44E8-5306-DD48-A8DB-129E4060BAED}"/>
              </a:ext>
            </a:extLst>
          </p:cNvPr>
          <p:cNvSpPr/>
          <p:nvPr/>
        </p:nvSpPr>
        <p:spPr>
          <a:xfrm>
            <a:off x="1129150" y="3859959"/>
            <a:ext cx="3075709" cy="12289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CFD37DA-A29B-BA4D-A3D1-6A660814EFD7}"/>
              </a:ext>
            </a:extLst>
          </p:cNvPr>
          <p:cNvGrpSpPr/>
          <p:nvPr/>
        </p:nvGrpSpPr>
        <p:grpSpPr>
          <a:xfrm>
            <a:off x="1468585" y="3953721"/>
            <a:ext cx="2415305" cy="390586"/>
            <a:chOff x="3442851" y="3086627"/>
            <a:chExt cx="2415305" cy="390586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3483F6D-399E-6448-B831-56118251CF8D}"/>
                </a:ext>
              </a:extLst>
            </p:cNvPr>
            <p:cNvSpPr/>
            <p:nvPr/>
          </p:nvSpPr>
          <p:spPr>
            <a:xfrm>
              <a:off x="3442851" y="3086627"/>
              <a:ext cx="2415305" cy="390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CF89243-B287-5942-8EEE-80B339F0569D}"/>
                </a:ext>
              </a:extLst>
            </p:cNvPr>
            <p:cNvSpPr/>
            <p:nvPr/>
          </p:nvSpPr>
          <p:spPr>
            <a:xfrm>
              <a:off x="3583709" y="3086627"/>
              <a:ext cx="2115127" cy="390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/>
                <a:t>局所勾配を計算</a:t>
              </a:r>
              <a:endParaRPr kumimoji="1" lang="en-US" altLang="ja-JP" sz="2000" dirty="0"/>
            </a:p>
          </p:txBody>
        </p:sp>
      </p:grp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4A819154-E767-404B-89A9-8DA78D2290F1}"/>
              </a:ext>
            </a:extLst>
          </p:cNvPr>
          <p:cNvSpPr txBox="1"/>
          <p:nvPr/>
        </p:nvSpPr>
        <p:spPr>
          <a:xfrm>
            <a:off x="266489" y="370178"/>
            <a:ext cx="6571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BPTT : </a:t>
            </a:r>
            <a:r>
              <a:rPr lang="ja-JP" altLang="en-US" sz="4000"/>
              <a:t>学習の流れと計算量</a:t>
            </a:r>
            <a:endParaRPr lang="en-US" altLang="ja-JP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ひし形 3">
                <a:extLst>
                  <a:ext uri="{FF2B5EF4-FFF2-40B4-BE49-F238E27FC236}">
                    <a16:creationId xmlns:a16="http://schemas.microsoft.com/office/drawing/2014/main" id="{06763834-BA24-1E4E-8085-F039D6D08DD1}"/>
                  </a:ext>
                </a:extLst>
              </p:cNvPr>
              <p:cNvSpPr/>
              <p:nvPr/>
            </p:nvSpPr>
            <p:spPr>
              <a:xfrm>
                <a:off x="965779" y="2866278"/>
                <a:ext cx="3420921" cy="868218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kumimoji="1" lang="ja-JP" altLang="en-US" sz="2000"/>
                  <a:t>が</a:t>
                </a:r>
                <a:endParaRPr kumimoji="1" lang="en-US" altLang="ja-JP" sz="2000" dirty="0"/>
              </a:p>
              <a:p>
                <a:pPr algn="ctr"/>
                <a:r>
                  <a:rPr kumimoji="1" lang="ja-JP" altLang="en-US" sz="2000"/>
                  <a:t>基準値以上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4" name="ひし形 3">
                <a:extLst>
                  <a:ext uri="{FF2B5EF4-FFF2-40B4-BE49-F238E27FC236}">
                    <a16:creationId xmlns:a16="http://schemas.microsoft.com/office/drawing/2014/main" id="{06763834-BA24-1E4E-8085-F039D6D08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79" y="2866278"/>
                <a:ext cx="3420921" cy="868218"/>
              </a:xfrm>
              <a:prstGeom prst="diamond">
                <a:avLst/>
              </a:prstGeom>
              <a:blipFill>
                <a:blip r:embed="rId2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99D8E2C-A2C2-E040-AC04-1938FAF2734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386700" y="3300387"/>
            <a:ext cx="5200" cy="2056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C94E2D9-A2C3-DB4E-9D8E-D16D2BA89DF8}"/>
              </a:ext>
            </a:extLst>
          </p:cNvPr>
          <p:cNvCxnSpPr>
            <a:cxnSpLocks/>
            <a:stCxn id="40" idx="2"/>
            <a:endCxn id="4" idx="0"/>
          </p:cNvCxnSpPr>
          <p:nvPr/>
        </p:nvCxnSpPr>
        <p:spPr>
          <a:xfrm>
            <a:off x="2676238" y="2678755"/>
            <a:ext cx="2" cy="18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764148A9-FA62-314F-8944-D2D8281D50E4}"/>
                  </a:ext>
                </a:extLst>
              </p:cNvPr>
              <p:cNvSpPr/>
              <p:nvPr/>
            </p:nvSpPr>
            <p:spPr>
              <a:xfrm>
                <a:off x="1697184" y="2288169"/>
                <a:ext cx="1958108" cy="39058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kumimoji="1" lang="ja-JP" altLang="en-US" sz="2000"/>
                  <a:t>を計算</a:t>
                </a:r>
              </a:p>
            </p:txBody>
          </p:sp>
        </mc:Choice>
        <mc:Fallback xmlns=""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764148A9-FA62-314F-8944-D2D8281D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184" y="2288169"/>
                <a:ext cx="1958108" cy="390586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A35D40A-FD8A-5E4E-9A2F-112627FC3861}"/>
              </a:ext>
            </a:extLst>
          </p:cNvPr>
          <p:cNvGrpSpPr/>
          <p:nvPr/>
        </p:nvGrpSpPr>
        <p:grpSpPr>
          <a:xfrm>
            <a:off x="1459353" y="4563532"/>
            <a:ext cx="2415305" cy="390586"/>
            <a:chOff x="3442851" y="3086627"/>
            <a:chExt cx="2415305" cy="390586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39268D1-E9FE-D04A-89EC-88F5C93C0179}"/>
                </a:ext>
              </a:extLst>
            </p:cNvPr>
            <p:cNvSpPr/>
            <p:nvPr/>
          </p:nvSpPr>
          <p:spPr>
            <a:xfrm>
              <a:off x="3442851" y="3086627"/>
              <a:ext cx="2415305" cy="390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F71B65B-9F2F-2843-BEA7-AECC7BF9720F}"/>
                </a:ext>
              </a:extLst>
            </p:cNvPr>
            <p:cNvSpPr/>
            <p:nvPr/>
          </p:nvSpPr>
          <p:spPr>
            <a:xfrm>
              <a:off x="3583709" y="3086627"/>
              <a:ext cx="2115127" cy="390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/>
                <a:t>重みを更新</a:t>
              </a:r>
              <a:endParaRPr kumimoji="1" lang="en-US" altLang="ja-JP" sz="2000" dirty="0"/>
            </a:p>
          </p:txBody>
        </p:sp>
      </p:grp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27A67DE-3943-2E47-9A2D-27ABF7D67184}"/>
              </a:ext>
            </a:extLst>
          </p:cNvPr>
          <p:cNvCxnSpPr>
            <a:cxnSpLocks/>
          </p:cNvCxnSpPr>
          <p:nvPr/>
        </p:nvCxnSpPr>
        <p:spPr>
          <a:xfrm>
            <a:off x="2657772" y="3766198"/>
            <a:ext cx="2" cy="18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202E5AED-9865-9F42-B883-35AD00401027}"/>
              </a:ext>
            </a:extLst>
          </p:cNvPr>
          <p:cNvCxnSpPr>
            <a:cxnSpLocks/>
          </p:cNvCxnSpPr>
          <p:nvPr/>
        </p:nvCxnSpPr>
        <p:spPr>
          <a:xfrm>
            <a:off x="2676237" y="4376009"/>
            <a:ext cx="2" cy="18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EF49B55-39AE-4B42-879C-A2B4E081E62D}"/>
              </a:ext>
            </a:extLst>
          </p:cNvPr>
          <p:cNvCxnSpPr>
            <a:cxnSpLocks/>
          </p:cNvCxnSpPr>
          <p:nvPr/>
        </p:nvCxnSpPr>
        <p:spPr>
          <a:xfrm>
            <a:off x="2667005" y="4985820"/>
            <a:ext cx="2" cy="18752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1E4D33A-C649-B748-BAF2-D59E251C6982}"/>
              </a:ext>
            </a:extLst>
          </p:cNvPr>
          <p:cNvCxnSpPr>
            <a:cxnSpLocks/>
          </p:cNvCxnSpPr>
          <p:nvPr/>
        </p:nvCxnSpPr>
        <p:spPr>
          <a:xfrm flipH="1">
            <a:off x="621151" y="5173343"/>
            <a:ext cx="205508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DDD6F76F-E0F1-4B4A-938B-B86F5C04243D}"/>
              </a:ext>
            </a:extLst>
          </p:cNvPr>
          <p:cNvCxnSpPr>
            <a:cxnSpLocks/>
          </p:cNvCxnSpPr>
          <p:nvPr/>
        </p:nvCxnSpPr>
        <p:spPr>
          <a:xfrm flipV="1">
            <a:off x="621151" y="2772516"/>
            <a:ext cx="0" cy="241678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1DFF2037-C184-F740-AA4A-5615671EE226}"/>
              </a:ext>
            </a:extLst>
          </p:cNvPr>
          <p:cNvCxnSpPr>
            <a:cxnSpLocks/>
          </p:cNvCxnSpPr>
          <p:nvPr/>
        </p:nvCxnSpPr>
        <p:spPr>
          <a:xfrm>
            <a:off x="621151" y="2773917"/>
            <a:ext cx="2055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16">
            <a:extLst>
              <a:ext uri="{FF2B5EF4-FFF2-40B4-BE49-F238E27FC236}">
                <a16:creationId xmlns:a16="http://schemas.microsoft.com/office/drawing/2014/main" id="{99F50BE4-AE08-914C-A4C2-A9B284A39FD7}"/>
              </a:ext>
            </a:extLst>
          </p:cNvPr>
          <p:cNvSpPr/>
          <p:nvPr/>
        </p:nvSpPr>
        <p:spPr>
          <a:xfrm>
            <a:off x="1854207" y="5813659"/>
            <a:ext cx="1607127" cy="390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/>
              <a:t>終了</a:t>
            </a:r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3BB7E617-D8F6-C54C-9DF1-BD05C24AB074}"/>
              </a:ext>
            </a:extLst>
          </p:cNvPr>
          <p:cNvSpPr/>
          <p:nvPr/>
        </p:nvSpPr>
        <p:spPr>
          <a:xfrm>
            <a:off x="1854208" y="1687628"/>
            <a:ext cx="1607127" cy="390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開始</a:t>
            </a:r>
            <a:endParaRPr kumimoji="1" lang="ja-JP" altLang="en-US" sz="2000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D7DA3C83-F165-3749-BBEA-2CBEF9C8CF59}"/>
              </a:ext>
            </a:extLst>
          </p:cNvPr>
          <p:cNvCxnSpPr>
            <a:cxnSpLocks/>
          </p:cNvCxnSpPr>
          <p:nvPr/>
        </p:nvCxnSpPr>
        <p:spPr>
          <a:xfrm>
            <a:off x="2676235" y="2109916"/>
            <a:ext cx="2" cy="18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EC7064-6D90-D042-8D9E-97F53C80C3B0}"/>
              </a:ext>
            </a:extLst>
          </p:cNvPr>
          <p:cNvSpPr txBox="1"/>
          <p:nvPr/>
        </p:nvSpPr>
        <p:spPr>
          <a:xfrm>
            <a:off x="4442839" y="110509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局所勾配の計算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0A44BC0-9D75-F849-B567-CCD4E96A582A}"/>
              </a:ext>
            </a:extLst>
          </p:cNvPr>
          <p:cNvSpPr txBox="1"/>
          <p:nvPr/>
        </p:nvSpPr>
        <p:spPr>
          <a:xfrm>
            <a:off x="2770052" y="364219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Yes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41A6543-1DDD-EB48-A3FB-66F9943F559C}"/>
              </a:ext>
            </a:extLst>
          </p:cNvPr>
          <p:cNvSpPr txBox="1"/>
          <p:nvPr/>
        </p:nvSpPr>
        <p:spPr>
          <a:xfrm>
            <a:off x="3955205" y="360481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No</a:t>
            </a:r>
            <a:endParaRPr kumimoji="1" lang="ja-JP" altLang="en-US"/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A16D8814-60E6-CD46-BD6C-332CB4F8FCE3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3225976" y="5357091"/>
            <a:ext cx="1150042" cy="51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535A02A-C5E6-4A4A-AC0C-E452BE4B539B}"/>
              </a:ext>
            </a:extLst>
          </p:cNvPr>
          <p:cNvSpPr txBox="1"/>
          <p:nvPr/>
        </p:nvSpPr>
        <p:spPr>
          <a:xfrm>
            <a:off x="2882614" y="500730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r>
              <a:rPr kumimoji="1" lang="ja-JP" altLang="en-US" b="1"/>
              <a:t>エポック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8DE9AF87-4CB8-B342-97A5-04FA54496E32}"/>
                  </a:ext>
                </a:extLst>
              </p:cNvPr>
              <p:cNvSpPr txBox="1"/>
              <p:nvPr/>
            </p:nvSpPr>
            <p:spPr>
              <a:xfrm>
                <a:off x="5271657" y="4277934"/>
                <a:ext cx="23097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時間計算量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ja-JP" sz="2000" dirty="0"/>
              </a:p>
              <a:p>
                <a:r>
                  <a:rPr kumimoji="1" lang="ja-JP" altLang="en-US" sz="2000"/>
                  <a:t>空間計算量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kumimoji="1" lang="ja-JP" altLang="en-US" sz="2000"/>
              </a:p>
            </p:txBody>
          </p:sp>
        </mc:Choice>
        <mc:Fallback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8DE9AF87-4CB8-B342-97A5-04FA54496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57" y="4277934"/>
                <a:ext cx="2309799" cy="707886"/>
              </a:xfrm>
              <a:prstGeom prst="rect">
                <a:avLst/>
              </a:prstGeom>
              <a:blipFill>
                <a:blip r:embed="rId4"/>
                <a:stretch>
                  <a:fillRect l="-3279" t="-1754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D8E92B64-A336-664E-913D-BA548E34B8EC}"/>
              </a:ext>
            </a:extLst>
          </p:cNvPr>
          <p:cNvSpPr txBox="1"/>
          <p:nvPr/>
        </p:nvSpPr>
        <p:spPr>
          <a:xfrm>
            <a:off x="8129808" y="110509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重みの計算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B1F8EEAA-355C-2A49-ACA3-3BBE50CD57D3}"/>
                  </a:ext>
                </a:extLst>
              </p:cNvPr>
              <p:cNvSpPr/>
              <p:nvPr/>
            </p:nvSpPr>
            <p:spPr>
              <a:xfrm>
                <a:off x="8467641" y="1515299"/>
                <a:ext cx="3463191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B1F8EEAA-355C-2A49-ACA3-3BBE50CD5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641" y="1515299"/>
                <a:ext cx="3463191" cy="871201"/>
              </a:xfrm>
              <a:prstGeom prst="rect">
                <a:avLst/>
              </a:prstGeom>
              <a:blipFill>
                <a:blip r:embed="rId5"/>
                <a:stretch>
                  <a:fillRect t="-95652" b="-15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35483EA1-DF96-5B46-977E-1BB55156EE05}"/>
                  </a:ext>
                </a:extLst>
              </p:cNvPr>
              <p:cNvSpPr txBox="1"/>
              <p:nvPr/>
            </p:nvSpPr>
            <p:spPr>
              <a:xfrm>
                <a:off x="8926481" y="2565869"/>
                <a:ext cx="22229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1⋯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1⋯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1⋯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ja-JP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35483EA1-DF96-5B46-977E-1BB55156E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481" y="2565869"/>
                <a:ext cx="2222981" cy="1200329"/>
              </a:xfrm>
              <a:prstGeom prst="rect">
                <a:avLst/>
              </a:prstGeom>
              <a:blipFill>
                <a:blip r:embed="rId6"/>
                <a:stretch>
                  <a:fillRect b="-73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EAF5F5BE-F6D7-F646-887F-DC518A11D920}"/>
                  </a:ext>
                </a:extLst>
              </p:cNvPr>
              <p:cNvSpPr txBox="1"/>
              <p:nvPr/>
            </p:nvSpPr>
            <p:spPr>
              <a:xfrm>
                <a:off x="8991583" y="4277934"/>
                <a:ext cx="23385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時間計算量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ja-JP" sz="2000" dirty="0"/>
              </a:p>
              <a:p>
                <a:r>
                  <a:rPr kumimoji="1" lang="ja-JP" altLang="en-US" sz="2000"/>
                  <a:t>空間計算量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EAF5F5BE-F6D7-F646-887F-DC518A11D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83" y="4277934"/>
                <a:ext cx="2338525" cy="707886"/>
              </a:xfrm>
              <a:prstGeom prst="rect">
                <a:avLst/>
              </a:prstGeom>
              <a:blipFill>
                <a:blip r:embed="rId11"/>
                <a:stretch>
                  <a:fillRect l="-3243" t="-1754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C93DE070-F255-AB4B-ADD5-D272001FFC9E}"/>
                  </a:ext>
                </a:extLst>
              </p:cNvPr>
              <p:cNvSpPr txBox="1"/>
              <p:nvPr/>
            </p:nvSpPr>
            <p:spPr>
              <a:xfrm>
                <a:off x="6426556" y="5057467"/>
                <a:ext cx="3877985" cy="120032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/>
                  <a:t>よって１エポック全体では</a:t>
                </a:r>
                <a:endParaRPr lang="en-US" altLang="ja-JP" sz="2400" dirty="0"/>
              </a:p>
              <a:p>
                <a:r>
                  <a:rPr kumimoji="1" lang="ja-JP" altLang="en-US" sz="2400"/>
                  <a:t>時間計算量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ja-JP" sz="2400" dirty="0"/>
              </a:p>
              <a:p>
                <a:r>
                  <a:rPr lang="ja-JP" altLang="en-US" sz="2400"/>
                  <a:t>空間計算量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C93DE070-F255-AB4B-ADD5-D272001FF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556" y="5057467"/>
                <a:ext cx="3877985" cy="1200329"/>
              </a:xfrm>
              <a:prstGeom prst="rect">
                <a:avLst/>
              </a:prstGeom>
              <a:blipFill>
                <a:blip r:embed="rId12"/>
                <a:stretch>
                  <a:fillRect l="-1942" t="-3093" r="-1294" b="-1030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33090FD4-E448-7D4C-B85C-E6DEDAC6774D}"/>
                  </a:ext>
                </a:extLst>
              </p:cNvPr>
              <p:cNvSpPr txBox="1"/>
              <p:nvPr/>
            </p:nvSpPr>
            <p:spPr>
              <a:xfrm>
                <a:off x="5113661" y="1515299"/>
                <a:ext cx="2684400" cy="2015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ja-JP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altLang="ja-JP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ja-JP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1⋯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ja-JP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altLang="ja-JP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ja-JP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  <m:d>
                      <m:d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ja-JP" altLang="en-US" sz="2400"/>
                  <a:t>を計算</a:t>
                </a:r>
                <a:br>
                  <a:rPr lang="en-US" altLang="ja-JP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ja-JP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1⋯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ja-JP" sz="2400" dirty="0">
                  <a:ea typeface="Cambria Math" panose="02040503050406030204" pitchFamily="18" charset="0"/>
                </a:endParaRPr>
              </a:p>
              <a:p>
                <a:pPr/>
                <a:r>
                  <a:rPr lang="en-US" altLang="ja-JP" sz="2400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ja-JP" altLang="en-US" sz="2400"/>
                  <a:t>を計算</a:t>
                </a:r>
                <a:endParaRPr lang="en-US" altLang="ja-JP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33090FD4-E448-7D4C-B85C-E6DEDAC67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661" y="1515299"/>
                <a:ext cx="2684400" cy="2015424"/>
              </a:xfrm>
              <a:prstGeom prst="rect">
                <a:avLst/>
              </a:prstGeom>
              <a:blipFill>
                <a:blip r:embed="rId13"/>
                <a:stretch>
                  <a:fillRect l="-1887" r="-2358" b="-5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48533C-5ACE-A44C-824A-0F710C3C34C9}"/>
              </a:ext>
            </a:extLst>
          </p:cNvPr>
          <p:cNvSpPr txBox="1"/>
          <p:nvPr/>
        </p:nvSpPr>
        <p:spPr>
          <a:xfrm>
            <a:off x="8006239" y="6333101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系の増大によってコスト増大</a:t>
            </a:r>
            <a:endParaRPr kumimoji="1"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94927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4A819154-E767-404B-89A9-8DA78D2290F1}"/>
              </a:ext>
            </a:extLst>
          </p:cNvPr>
          <p:cNvSpPr txBox="1"/>
          <p:nvPr/>
        </p:nvSpPr>
        <p:spPr>
          <a:xfrm>
            <a:off x="266489" y="370178"/>
            <a:ext cx="5527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RTRL : </a:t>
            </a:r>
            <a:r>
              <a:rPr lang="ja-JP" altLang="en-US" sz="4000"/>
              <a:t>結合重みの更新</a:t>
            </a:r>
            <a:endParaRPr lang="en-US" altLang="ja-JP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CA87A72B-D5F4-FA43-8E7C-80E18216F0BA}"/>
                  </a:ext>
                </a:extLst>
              </p:cNvPr>
              <p:cNvSpPr txBox="1"/>
              <p:nvPr/>
            </p:nvSpPr>
            <p:spPr>
              <a:xfrm>
                <a:off x="1564280" y="1575105"/>
                <a:ext cx="9332363" cy="4773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/>
                  <a:t>勾配法に基づいて全ての結合重みに対して以下の更新を行う</a:t>
                </a:r>
                <a:endParaRPr kumimoji="1" lang="en-US" altLang="ja-JP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ja-JP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4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altLang="ja-JP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endParaRPr lang="en-US" altLang="ja-JP" sz="240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ja-JP" altLang="en-US" sz="2400"/>
                  <a:t>リカレント層、出力層も同様に</a:t>
                </a:r>
                <a:endParaRPr lang="en-US" altLang="ja-JP" sz="24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ja-JP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400" b="0" i="0" smtClean="0">
                                      <a:latin typeface="Cambria Math" panose="02040503050406030204" pitchFamily="18" charset="0"/>
                                    </a:rPr>
                                    <m:t>out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ja-JP" sz="2400" dirty="0"/>
              </a:p>
              <a:p>
                <a:endParaRPr kumimoji="1" lang="en-US" altLang="ja-JP" sz="2400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CA87A72B-D5F4-FA43-8E7C-80E18216F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280" y="1575105"/>
                <a:ext cx="9332363" cy="4773999"/>
              </a:xfrm>
              <a:prstGeom prst="rect">
                <a:avLst/>
              </a:prstGeom>
              <a:blipFill>
                <a:blip r:embed="rId2"/>
                <a:stretch>
                  <a:fillRect l="-1087" t="-15873" b="-293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28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4A819154-E767-404B-89A9-8DA78D2290F1}"/>
                  </a:ext>
                </a:extLst>
              </p:cNvPr>
              <p:cNvSpPr txBox="1"/>
              <p:nvPr/>
            </p:nvSpPr>
            <p:spPr>
              <a:xfrm>
                <a:off x="266489" y="370178"/>
                <a:ext cx="6183937" cy="114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dirty="0"/>
                  <a:t>RTRL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altLang="ja-JP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4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</m:t>
                            </m:r>
                          </m:sup>
                        </m:sSubSup>
                      </m:den>
                    </m:f>
                  </m:oMath>
                </a14:m>
                <a:r>
                  <a:rPr lang="ja-JP" altLang="en-US" sz="4000"/>
                  <a:t>を求める手順</a:t>
                </a:r>
                <a:endParaRPr lang="en-US" altLang="ja-JP" sz="4000" dirty="0"/>
              </a:p>
            </p:txBody>
          </p:sp>
        </mc:Choice>
        <mc:Fallback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4A819154-E767-404B-89A9-8DA78D22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89" y="370178"/>
                <a:ext cx="6183937" cy="1145698"/>
              </a:xfrm>
              <a:prstGeom prst="rect">
                <a:avLst/>
              </a:prstGeom>
              <a:blipFill>
                <a:blip r:embed="rId2"/>
                <a:stretch>
                  <a:fillRect l="-3696" r="-2669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53879F2-D495-DC4F-B224-76849C5CFF55}"/>
              </a:ext>
            </a:extLst>
          </p:cNvPr>
          <p:cNvSpPr txBox="1"/>
          <p:nvPr/>
        </p:nvSpPr>
        <p:spPr>
          <a:xfrm>
            <a:off x="633428" y="1726988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漸化式になっている</a:t>
            </a:r>
            <a:endParaRPr kumimoji="1" lang="ja-JP" altLang="en-US" sz="240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95E70E41-92CF-CA4B-B61B-D1D847630E59}"/>
              </a:ext>
            </a:extLst>
          </p:cNvPr>
          <p:cNvGrpSpPr/>
          <p:nvPr/>
        </p:nvGrpSpPr>
        <p:grpSpPr>
          <a:xfrm>
            <a:off x="1135078" y="2566340"/>
            <a:ext cx="10115255" cy="2026133"/>
            <a:chOff x="752941" y="2033940"/>
            <a:chExt cx="10115255" cy="20261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04FA8BD7-BA36-9746-9D6B-9AB46BC7085E}"/>
                    </a:ext>
                  </a:extLst>
                </p:cNvPr>
                <p:cNvSpPr/>
                <p:nvPr/>
              </p:nvSpPr>
              <p:spPr>
                <a:xfrm>
                  <a:off x="2710668" y="3280821"/>
                  <a:ext cx="991617" cy="7792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ja-JP" altLang="en-US" sz="20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04FA8BD7-BA36-9746-9D6B-9AB46BC708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668" y="3280821"/>
                  <a:ext cx="991617" cy="779252"/>
                </a:xfrm>
                <a:prstGeom prst="rect">
                  <a:avLst/>
                </a:prstGeom>
                <a:blipFill>
                  <a:blip r:embed="rId3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1861D354-06C9-F348-8237-4093A52A0D04}"/>
                    </a:ext>
                  </a:extLst>
                </p:cNvPr>
                <p:cNvSpPr/>
                <p:nvPr/>
              </p:nvSpPr>
              <p:spPr>
                <a:xfrm>
                  <a:off x="1496554" y="2033940"/>
                  <a:ext cx="3419847" cy="7933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ja-JP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altLang="ja-JP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f>
                              <m:fPr>
                                <m:ctrlP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ja-JP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ja-JP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1861D354-06C9-F348-8237-4093A52A0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554" y="2033940"/>
                  <a:ext cx="3419847" cy="793359"/>
                </a:xfrm>
                <a:prstGeom prst="rect">
                  <a:avLst/>
                </a:prstGeom>
                <a:blipFill>
                  <a:blip r:embed="rId4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AE782CD9-6C57-9048-8816-DB95BEE1F6D5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3206477" y="2827299"/>
              <a:ext cx="1" cy="4535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D1F026A5-2219-8A4B-882B-93B84D5966AB}"/>
                </a:ext>
              </a:extLst>
            </p:cNvPr>
            <p:cNvCxnSpPr>
              <a:cxnSpLocks/>
            </p:cNvCxnSpPr>
            <p:nvPr/>
          </p:nvCxnSpPr>
          <p:spPr>
            <a:xfrm>
              <a:off x="752941" y="2433146"/>
              <a:ext cx="74361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CE84D5F2-1B81-2447-8C8B-390AB26D6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124583" y="2430619"/>
              <a:ext cx="74361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C1FEFDA2-BF03-7347-AEDE-4FA89346A1C6}"/>
                    </a:ext>
                  </a:extLst>
                </p:cNvPr>
                <p:cNvSpPr/>
                <p:nvPr/>
              </p:nvSpPr>
              <p:spPr>
                <a:xfrm>
                  <a:off x="5357637" y="2037793"/>
                  <a:ext cx="4766946" cy="7933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ja-JP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ja-JP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ja-JP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altLang="ja-JP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f>
                              <m:fPr>
                                <m:ctrlP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ja-JP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ja-JP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ja-JP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ja-JP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𝑘𝑙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in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>
            <p:sp>
              <p:nvSpPr>
                <p:cNvPr id="31" name="正方形/長方形 30">
                  <a:extLst>
                    <a:ext uri="{FF2B5EF4-FFF2-40B4-BE49-F238E27FC236}">
                      <a16:creationId xmlns:a16="http://schemas.microsoft.com/office/drawing/2014/main" id="{C1FEFDA2-BF03-7347-AEDE-4FA89346A1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7637" y="2037793"/>
                  <a:ext cx="4766946" cy="793359"/>
                </a:xfrm>
                <a:prstGeom prst="rect">
                  <a:avLst/>
                </a:prstGeom>
                <a:blipFill>
                  <a:blip r:embed="rId5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6B003081-AC2A-7E4D-9B00-8C9A75C0C566}"/>
                </a:ext>
              </a:extLst>
            </p:cNvPr>
            <p:cNvCxnSpPr>
              <a:cxnSpLocks/>
              <a:stCxn id="18" idx="3"/>
              <a:endCxn id="31" idx="1"/>
            </p:cNvCxnSpPr>
            <p:nvPr/>
          </p:nvCxnSpPr>
          <p:spPr>
            <a:xfrm>
              <a:off x="4916401" y="2430620"/>
              <a:ext cx="441236" cy="38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EEECC157-0EA4-5D46-9715-B08BFAA8E0CF}"/>
                    </a:ext>
                  </a:extLst>
                </p:cNvPr>
                <p:cNvSpPr/>
                <p:nvPr/>
              </p:nvSpPr>
              <p:spPr>
                <a:xfrm>
                  <a:off x="7020784" y="3280821"/>
                  <a:ext cx="1440651" cy="7792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ja-JP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𝑘𝑙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ja-JP" altLang="en-US" sz="20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EEECC157-0EA4-5D46-9715-B08BFAA8E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784" y="3280821"/>
                  <a:ext cx="1440651" cy="779252"/>
                </a:xfrm>
                <a:prstGeom prst="rect">
                  <a:avLst/>
                </a:prstGeom>
                <a:blipFill>
                  <a:blip r:embed="rId6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8383FE59-1474-9049-B981-8BC06DF89299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>
              <a:off x="7741110" y="2831152"/>
              <a:ext cx="0" cy="4496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2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4A819154-E767-404B-89A9-8DA78D2290F1}"/>
                  </a:ext>
                </a:extLst>
              </p:cNvPr>
              <p:cNvSpPr txBox="1"/>
              <p:nvPr/>
            </p:nvSpPr>
            <p:spPr>
              <a:xfrm>
                <a:off x="266489" y="370178"/>
                <a:ext cx="6059159" cy="114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dirty="0"/>
                  <a:t>RTRL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altLang="ja-JP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4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</m:t>
                            </m:r>
                          </m:sup>
                        </m:sSubSup>
                      </m:den>
                    </m:f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ja-JP" altLang="en-US" sz="4000" dirty="0"/>
                  <a:t>の計算</a:t>
                </a:r>
                <a:endParaRPr lang="en-US" altLang="ja-JP" sz="4000" dirty="0"/>
              </a:p>
            </p:txBody>
          </p:sp>
        </mc:Choice>
        <mc:Fallback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4A819154-E767-404B-89A9-8DA78D22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89" y="370178"/>
                <a:ext cx="6059159" cy="1145698"/>
              </a:xfrm>
              <a:prstGeom prst="rect">
                <a:avLst/>
              </a:prstGeom>
              <a:blipFill>
                <a:blip r:embed="rId2"/>
                <a:stretch>
                  <a:fillRect l="-3766" r="-2510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CD82E4C-36CA-E248-B0D7-7BFF43E87D62}"/>
                  </a:ext>
                </a:extLst>
              </p:cNvPr>
              <p:cNvSpPr txBox="1"/>
              <p:nvPr/>
            </p:nvSpPr>
            <p:spPr>
              <a:xfrm>
                <a:off x="1078173" y="1774209"/>
                <a:ext cx="8018092" cy="2440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p>
                          </m:sSubSup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f>
                            <m:f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40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CD82E4C-36CA-E248-B0D7-7BFF43E87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3" y="1774209"/>
                <a:ext cx="8018092" cy="2440027"/>
              </a:xfrm>
              <a:prstGeom prst="rect">
                <a:avLst/>
              </a:prstGeom>
              <a:blipFill>
                <a:blip r:embed="rId3"/>
                <a:stretch>
                  <a:fillRect l="-158" t="-45596" b="-699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E9C98FEF-407E-6B42-B105-8B543071048A}"/>
                  </a:ext>
                </a:extLst>
              </p:cNvPr>
              <p:cNvSpPr/>
              <p:nvPr/>
            </p:nvSpPr>
            <p:spPr>
              <a:xfrm>
                <a:off x="3024486" y="5089417"/>
                <a:ext cx="6143027" cy="1589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ja-JP" altLang="en-US" sz="2400"/>
              </a:p>
            </p:txBody>
          </p:sp>
        </mc:Choice>
        <mc:Fallback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E9C98FEF-407E-6B42-B105-8B5430710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486" y="5089417"/>
                <a:ext cx="6143027" cy="1589474"/>
              </a:xfrm>
              <a:prstGeom prst="rect">
                <a:avLst/>
              </a:prstGeom>
              <a:blipFill>
                <a:blip r:embed="rId4"/>
                <a:stretch>
                  <a:fillRect t="-45669" b="-1086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F30289-AA98-5D41-B357-434787817BB1}"/>
              </a:ext>
            </a:extLst>
          </p:cNvPr>
          <p:cNvSpPr txBox="1"/>
          <p:nvPr/>
        </p:nvSpPr>
        <p:spPr>
          <a:xfrm>
            <a:off x="10041132" y="2222633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(2.63)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C68118-E918-8844-BC53-4764B88C8810}"/>
              </a:ext>
            </a:extLst>
          </p:cNvPr>
          <p:cNvSpPr txBox="1"/>
          <p:nvPr/>
        </p:nvSpPr>
        <p:spPr>
          <a:xfrm>
            <a:off x="9429586" y="25919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教科書に誤りあり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127B637-4F18-6042-B2A8-6546962A3DBC}"/>
              </a:ext>
            </a:extLst>
          </p:cNvPr>
          <p:cNvSpPr txBox="1"/>
          <p:nvPr/>
        </p:nvSpPr>
        <p:spPr>
          <a:xfrm>
            <a:off x="10054177" y="342900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(2.64)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19B498-45DD-C14D-ACD1-A230C01B4041}"/>
              </a:ext>
            </a:extLst>
          </p:cNvPr>
          <p:cNvSpPr txBox="1"/>
          <p:nvPr/>
        </p:nvSpPr>
        <p:spPr>
          <a:xfrm>
            <a:off x="1473958" y="5213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（参考）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6AD2748-5916-9A43-BA07-7DBF6BEACBDC}"/>
              </a:ext>
            </a:extLst>
          </p:cNvPr>
          <p:cNvSpPr txBox="1"/>
          <p:nvPr/>
        </p:nvSpPr>
        <p:spPr>
          <a:xfrm>
            <a:off x="10041130" y="588499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(2.6</a:t>
            </a:r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270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4A819154-E767-404B-89A9-8DA78D2290F1}"/>
                  </a:ext>
                </a:extLst>
              </p:cNvPr>
              <p:cNvSpPr txBox="1"/>
              <p:nvPr/>
            </p:nvSpPr>
            <p:spPr>
              <a:xfrm>
                <a:off x="266489" y="370178"/>
                <a:ext cx="7537384" cy="1166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dirty="0"/>
                  <a:t>RTRL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altLang="ja-JP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4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</m:t>
                            </m:r>
                          </m:sup>
                        </m:sSubSup>
                      </m:den>
                    </m:f>
                    <m:r>
                      <a:rPr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  <m:r>
                      <a:rPr lang="en-US" altLang="ja-JP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altLang="ja-JP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4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out</m:t>
                            </m:r>
                          </m:sup>
                        </m:sSubSup>
                      </m:den>
                    </m:f>
                  </m:oMath>
                </a14:m>
                <a:r>
                  <a:rPr lang="ja-JP" altLang="en-US" sz="4000" dirty="0"/>
                  <a:t>の計算</a:t>
                </a:r>
                <a:endParaRPr lang="en-US" altLang="ja-JP" sz="4000" dirty="0"/>
              </a:p>
            </p:txBody>
          </p:sp>
        </mc:Choice>
        <mc:Fallback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4A819154-E767-404B-89A9-8DA78D229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89" y="370178"/>
                <a:ext cx="7537384" cy="1166025"/>
              </a:xfrm>
              <a:prstGeom prst="rect">
                <a:avLst/>
              </a:prstGeom>
              <a:blipFill>
                <a:blip r:embed="rId2"/>
                <a:stretch>
                  <a:fillRect l="-3030" r="-1852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CD82E4C-36CA-E248-B0D7-7BFF43E87D62}"/>
                  </a:ext>
                </a:extLst>
              </p:cNvPr>
              <p:cNvSpPr txBox="1"/>
              <p:nvPr/>
            </p:nvSpPr>
            <p:spPr>
              <a:xfrm>
                <a:off x="1078173" y="1774209"/>
                <a:ext cx="7170746" cy="3249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p>
                          </m:sSubSup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out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bSup>
                                <m:sSub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out</m:t>
                                  </m:r>
                                </m:sup>
                              </m:sSubSup>
                            </m:e>
                          </m:nary>
                          <m:f>
                            <m:f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altLang="ja-JP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out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bSup>
                                <m:sSubSup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out</m:t>
                                  </m:r>
                                </m:sup>
                              </m:sSubSup>
                            </m:e>
                          </m:nary>
                          <m:f>
                            <m:f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ja-JP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out</m:t>
                              </m:r>
                            </m:sup>
                          </m:sSubSup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out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kumimoji="1" lang="ja-JP" altLang="en-US" sz="240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CD82E4C-36CA-E248-B0D7-7BFF43E87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73" y="1774209"/>
                <a:ext cx="7170746" cy="3249800"/>
              </a:xfrm>
              <a:prstGeom prst="rect">
                <a:avLst/>
              </a:prstGeom>
              <a:blipFill>
                <a:blip r:embed="rId3"/>
                <a:stretch>
                  <a:fillRect l="-177" t="-34241" b="-276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E9C98FEF-407E-6B42-B105-8B543071048A}"/>
                  </a:ext>
                </a:extLst>
              </p:cNvPr>
              <p:cNvSpPr/>
              <p:nvPr/>
            </p:nvSpPr>
            <p:spPr>
              <a:xfrm>
                <a:off x="4866934" y="5066050"/>
                <a:ext cx="4093621" cy="1725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out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out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ja-JP" altLang="en-US" sz="2400"/>
              </a:p>
            </p:txBody>
          </p:sp>
        </mc:Choice>
        <mc:Fallback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E9C98FEF-407E-6B42-B105-8B5430710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934" y="5066050"/>
                <a:ext cx="4093621" cy="1725344"/>
              </a:xfrm>
              <a:prstGeom prst="rect">
                <a:avLst/>
              </a:prstGeom>
              <a:blipFill>
                <a:blip r:embed="rId4"/>
                <a:stretch>
                  <a:fillRect t="-35036" b="-100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F30289-AA98-5D41-B357-434787817BB1}"/>
              </a:ext>
            </a:extLst>
          </p:cNvPr>
          <p:cNvSpPr txBox="1"/>
          <p:nvPr/>
        </p:nvSpPr>
        <p:spPr>
          <a:xfrm>
            <a:off x="10041132" y="2222633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(2.66)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127B637-4F18-6042-B2A8-6546962A3DBC}"/>
              </a:ext>
            </a:extLst>
          </p:cNvPr>
          <p:cNvSpPr txBox="1"/>
          <p:nvPr/>
        </p:nvSpPr>
        <p:spPr>
          <a:xfrm>
            <a:off x="10054177" y="342900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(2.67)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19B498-45DD-C14D-ACD1-A230C01B4041}"/>
              </a:ext>
            </a:extLst>
          </p:cNvPr>
          <p:cNvSpPr txBox="1"/>
          <p:nvPr/>
        </p:nvSpPr>
        <p:spPr>
          <a:xfrm>
            <a:off x="2665316" y="5262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（参考）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6AD2748-5916-9A43-BA07-7DBF6BEACBDC}"/>
              </a:ext>
            </a:extLst>
          </p:cNvPr>
          <p:cNvSpPr txBox="1"/>
          <p:nvPr/>
        </p:nvSpPr>
        <p:spPr>
          <a:xfrm>
            <a:off x="10054177" y="604877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(2.69)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B89E10-C0E5-3641-A4B3-C0205C290DC9}"/>
              </a:ext>
            </a:extLst>
          </p:cNvPr>
          <p:cNvSpPr txBox="1"/>
          <p:nvPr/>
        </p:nvSpPr>
        <p:spPr>
          <a:xfrm>
            <a:off x="10054177" y="4369553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(2.68)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47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75AEA975-130B-3E45-AC2E-71085CE44B58}"/>
              </a:ext>
            </a:extLst>
          </p:cNvPr>
          <p:cNvSpPr/>
          <p:nvPr/>
        </p:nvSpPr>
        <p:spPr>
          <a:xfrm>
            <a:off x="1333758" y="2313549"/>
            <a:ext cx="2655110" cy="2341445"/>
          </a:xfrm>
          <a:prstGeom prst="roundRect">
            <a:avLst>
              <a:gd name="adj" fmla="val 69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7F6C917-5758-CB46-BFEA-D13E98A26504}"/>
              </a:ext>
            </a:extLst>
          </p:cNvPr>
          <p:cNvCxnSpPr>
            <a:cxnSpLocks/>
            <a:stCxn id="38" idx="4"/>
            <a:endCxn id="43" idx="0"/>
          </p:cNvCxnSpPr>
          <p:nvPr/>
        </p:nvCxnSpPr>
        <p:spPr>
          <a:xfrm flipH="1">
            <a:off x="2651596" y="1710592"/>
            <a:ext cx="1" cy="45381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CFD37DA-A29B-BA4D-A3D1-6A660814EFD7}"/>
              </a:ext>
            </a:extLst>
          </p:cNvPr>
          <p:cNvGrpSpPr/>
          <p:nvPr/>
        </p:nvGrpSpPr>
        <p:grpSpPr>
          <a:xfrm>
            <a:off x="1462410" y="2988108"/>
            <a:ext cx="2415305" cy="1013577"/>
            <a:chOff x="3442851" y="3086627"/>
            <a:chExt cx="2415305" cy="390586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3483F6D-399E-6448-B831-56118251CF8D}"/>
                </a:ext>
              </a:extLst>
            </p:cNvPr>
            <p:cNvSpPr/>
            <p:nvPr/>
          </p:nvSpPr>
          <p:spPr>
            <a:xfrm>
              <a:off x="3442851" y="3086627"/>
              <a:ext cx="2415305" cy="390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9CF89243-B287-5942-8EEE-80B339F0569D}"/>
                    </a:ext>
                  </a:extLst>
                </p:cNvPr>
                <p:cNvSpPr/>
                <p:nvPr/>
              </p:nvSpPr>
              <p:spPr>
                <a:xfrm>
                  <a:off x="3583709" y="3086627"/>
                  <a:ext cx="2115127" cy="39058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ja-JP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p>
                          </m:sSubSup>
                        </m:den>
                      </m:f>
                      <m:r>
                        <a:rPr lang="en-US" altLang="ja-JP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US" altLang="ja-JP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altLang="ja-JP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out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kumimoji="1" lang="ja-JP" altLang="en-US" sz="2000">
                      <a:solidFill>
                        <a:schemeClr val="bg1"/>
                      </a:solidFill>
                    </a:rPr>
                    <a:t>を計算</a:t>
                  </a:r>
                  <a:endParaRPr kumimoji="1" lang="en-US" altLang="ja-JP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6" name="正方形/長方形 55">
                  <a:extLst>
                    <a:ext uri="{FF2B5EF4-FFF2-40B4-BE49-F238E27FC236}">
                      <a16:creationId xmlns:a16="http://schemas.microsoft.com/office/drawing/2014/main" id="{9CF89243-B287-5942-8EEE-80B339F056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3709" y="3086627"/>
                  <a:ext cx="2115127" cy="390586"/>
                </a:xfrm>
                <a:prstGeom prst="rect">
                  <a:avLst/>
                </a:prstGeom>
                <a:blipFill>
                  <a:blip r:embed="rId2"/>
                  <a:stretch>
                    <a:fillRect l="-592" b="-48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4A819154-E767-404B-89A9-8DA78D2290F1}"/>
              </a:ext>
            </a:extLst>
          </p:cNvPr>
          <p:cNvSpPr txBox="1"/>
          <p:nvPr/>
        </p:nvSpPr>
        <p:spPr>
          <a:xfrm>
            <a:off x="266489" y="370178"/>
            <a:ext cx="6553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RTRL : </a:t>
            </a:r>
            <a:r>
              <a:rPr lang="ja-JP" altLang="en-US" sz="4000"/>
              <a:t>学習の流れと計算量</a:t>
            </a:r>
            <a:endParaRPr lang="en-US" altLang="ja-JP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764148A9-FA62-314F-8944-D2D8281D50E4}"/>
                  </a:ext>
                </a:extLst>
              </p:cNvPr>
              <p:cNvSpPr/>
              <p:nvPr/>
            </p:nvSpPr>
            <p:spPr>
              <a:xfrm>
                <a:off x="1691014" y="2387847"/>
                <a:ext cx="1958108" cy="39058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ja-JP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ja-JP" altLang="en-US" sz="2000"/>
                  <a:t>を計算</a:t>
                </a:r>
              </a:p>
            </p:txBody>
          </p:sp>
        </mc:Choice>
        <mc:Fallback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764148A9-FA62-314F-8944-D2D8281D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4" y="2387847"/>
                <a:ext cx="1958108" cy="390586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A35D40A-FD8A-5E4E-9A2F-112627FC3861}"/>
              </a:ext>
            </a:extLst>
          </p:cNvPr>
          <p:cNvGrpSpPr/>
          <p:nvPr/>
        </p:nvGrpSpPr>
        <p:grpSpPr>
          <a:xfrm>
            <a:off x="1462410" y="4184277"/>
            <a:ext cx="2415305" cy="390586"/>
            <a:chOff x="3442851" y="3086627"/>
            <a:chExt cx="2415305" cy="390586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39268D1-E9FE-D04A-89EC-88F5C93C0179}"/>
                </a:ext>
              </a:extLst>
            </p:cNvPr>
            <p:cNvSpPr/>
            <p:nvPr/>
          </p:nvSpPr>
          <p:spPr>
            <a:xfrm>
              <a:off x="3442851" y="3086627"/>
              <a:ext cx="2415305" cy="390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F71B65B-9F2F-2843-BEA7-AECC7BF9720F}"/>
                </a:ext>
              </a:extLst>
            </p:cNvPr>
            <p:cNvSpPr/>
            <p:nvPr/>
          </p:nvSpPr>
          <p:spPr>
            <a:xfrm>
              <a:off x="3583709" y="3086627"/>
              <a:ext cx="2115127" cy="390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/>
                <a:t>重みを更新</a:t>
              </a:r>
              <a:endParaRPr kumimoji="1" lang="en-US" altLang="ja-JP" sz="2000" dirty="0"/>
            </a:p>
          </p:txBody>
        </p:sp>
      </p:grpSp>
      <p:sp>
        <p:nvSpPr>
          <p:cNvPr id="38" name="円/楕円 37">
            <a:extLst>
              <a:ext uri="{FF2B5EF4-FFF2-40B4-BE49-F238E27FC236}">
                <a16:creationId xmlns:a16="http://schemas.microsoft.com/office/drawing/2014/main" id="{3BB7E617-D8F6-C54C-9DF1-BD05C24AB074}"/>
              </a:ext>
            </a:extLst>
          </p:cNvPr>
          <p:cNvSpPr/>
          <p:nvPr/>
        </p:nvSpPr>
        <p:spPr>
          <a:xfrm>
            <a:off x="1848033" y="1320006"/>
            <a:ext cx="1607127" cy="390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開始</a:t>
            </a:r>
            <a:endParaRPr kumimoji="1" lang="ja-JP" alt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1EC7064-6D90-D042-8D9E-97F53C80C3B0}"/>
                  </a:ext>
                </a:extLst>
              </p:cNvPr>
              <p:cNvSpPr txBox="1"/>
              <p:nvPr/>
            </p:nvSpPr>
            <p:spPr>
              <a:xfrm>
                <a:off x="4200240" y="1088249"/>
                <a:ext cx="5242012" cy="378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</m:t>
                            </m:r>
                          </m:sup>
                        </m:sSubSup>
                      </m:den>
                    </m:f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</m:den>
                    </m:f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𝑘𝑙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out</m:t>
                            </m:r>
                          </m:sup>
                        </m:sSubSup>
                      </m:den>
                    </m:f>
                  </m:oMath>
                </a14:m>
                <a:r>
                  <a:rPr lang="ja-JP" altLang="en-US" sz="2400">
                    <a:solidFill>
                      <a:schemeClr val="tx1"/>
                    </a:solidFill>
                  </a:rPr>
                  <a:t>の計算</a:t>
                </a:r>
                <a:endParaRPr kumimoji="1" lang="en-US" altLang="ja-JP" sz="24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𝑘𝑙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p>
                          </m:sSubSup>
                        </m:den>
                      </m:f>
                      <m:r>
                        <a:rPr lang="en-US" altLang="ja-JP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out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bSup>
                                <m:sSubSup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out</m:t>
                                  </m:r>
                                </m:sup>
                              </m:sSubSup>
                            </m:e>
                          </m:nary>
                          <m:f>
                            <m:f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altLang="ja-JP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 dirty="0">
                    <a:solidFill>
                      <a:schemeClr val="tx1"/>
                    </a:solidFill>
                  </a:rPr>
                  <a:t>を同時</a:t>
                </a:r>
                <a:r>
                  <a:rPr kumimoji="1" lang="ja-JP" altLang="en-US" sz="2400">
                    <a:solidFill>
                      <a:schemeClr val="tx1"/>
                    </a:solidFill>
                  </a:rPr>
                  <a:t>に探索</a:t>
                </a:r>
                <a:endParaRPr kumimoji="1" lang="en-US" altLang="ja-JP" sz="2400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ja-JP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JP" altLang="en-US" sz="2400">
                    <a:solidFill>
                      <a:schemeClr val="tx1"/>
                    </a:solidFill>
                  </a:rPr>
                  <a:t>重みの計算</a:t>
                </a:r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 dirty="0">
                    <a:solidFill>
                      <a:schemeClr val="tx1"/>
                    </a:solidFill>
                  </a:rPr>
                  <a:t>を同時に探索</a:t>
                </a:r>
                <a:endParaRPr kumimoji="1" lang="en-US" altLang="ja-JP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1EC7064-6D90-D042-8D9E-97F53C80C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240" y="1088249"/>
                <a:ext cx="5242012" cy="3785203"/>
              </a:xfrm>
              <a:prstGeom prst="rect">
                <a:avLst/>
              </a:prstGeom>
              <a:blipFill>
                <a:blip r:embed="rId4"/>
                <a:stretch>
                  <a:fillRect l="-1449" t="-2341" b="-244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8DE9AF87-4CB8-B342-97A5-04FA54496E32}"/>
                  </a:ext>
                </a:extLst>
              </p:cNvPr>
              <p:cNvSpPr txBox="1"/>
              <p:nvPr/>
            </p:nvSpPr>
            <p:spPr>
              <a:xfrm>
                <a:off x="9638637" y="2229197"/>
                <a:ext cx="2180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時間計算量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ja-JP" sz="2000" dirty="0"/>
              </a:p>
              <a:p>
                <a:r>
                  <a:rPr kumimoji="1" lang="ja-JP" altLang="en-US" sz="2000"/>
                  <a:t>空間計算量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endParaRPr kumimoji="1" lang="ja-JP" altLang="en-US" sz="2000"/>
              </a:p>
            </p:txBody>
          </p:sp>
        </mc:Choice>
        <mc:Fallback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8DE9AF87-4CB8-B342-97A5-04FA54496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37" y="2229197"/>
                <a:ext cx="2180597" cy="707886"/>
              </a:xfrm>
              <a:prstGeom prst="rect">
                <a:avLst/>
              </a:prstGeom>
              <a:blipFill>
                <a:blip r:embed="rId5"/>
                <a:stretch>
                  <a:fillRect l="-2312" t="-3509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EAF5F5BE-F6D7-F646-887F-DC518A11D920}"/>
                  </a:ext>
                </a:extLst>
              </p:cNvPr>
              <p:cNvSpPr txBox="1"/>
              <p:nvPr/>
            </p:nvSpPr>
            <p:spPr>
              <a:xfrm>
                <a:off x="9613193" y="4025627"/>
                <a:ext cx="2180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時間計算量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ja-JP" sz="2000" dirty="0"/>
              </a:p>
              <a:p>
                <a:r>
                  <a:rPr kumimoji="1" lang="ja-JP" altLang="en-US" sz="2000"/>
                  <a:t>空間計算量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kumimoji="1" lang="ja-JP" altLang="en-US" sz="2000"/>
              </a:p>
            </p:txBody>
          </p:sp>
        </mc:Choice>
        <mc:Fallback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EAF5F5BE-F6D7-F646-887F-DC518A11D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193" y="4025627"/>
                <a:ext cx="2180597" cy="707886"/>
              </a:xfrm>
              <a:prstGeom prst="rect">
                <a:avLst/>
              </a:prstGeom>
              <a:blipFill>
                <a:blip r:embed="rId6"/>
                <a:stretch>
                  <a:fillRect l="-2890" t="-1754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C93DE070-F255-AB4B-ADD5-D272001FFC9E}"/>
                  </a:ext>
                </a:extLst>
              </p:cNvPr>
              <p:cNvSpPr txBox="1"/>
              <p:nvPr/>
            </p:nvSpPr>
            <p:spPr>
              <a:xfrm>
                <a:off x="6426556" y="5057467"/>
                <a:ext cx="3877985" cy="120032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/>
                  <a:t>よって１エポック全体では</a:t>
                </a:r>
                <a:endParaRPr lang="en-US" altLang="ja-JP" sz="2400" dirty="0"/>
              </a:p>
              <a:p>
                <a:r>
                  <a:rPr kumimoji="1" lang="ja-JP" altLang="en-US" sz="2400"/>
                  <a:t>時間計算量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ja-JP" sz="2400" dirty="0"/>
              </a:p>
              <a:p>
                <a:r>
                  <a:rPr lang="ja-JP" altLang="en-US" sz="2400"/>
                  <a:t>空間計算量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endParaRPr lang="ja-JP" altLang="en-US" sz="2400"/>
              </a:p>
            </p:txBody>
          </p:sp>
        </mc:Choice>
        <mc:Fallback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C93DE070-F255-AB4B-ADD5-D272001FF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556" y="5057467"/>
                <a:ext cx="3877985" cy="1200329"/>
              </a:xfrm>
              <a:prstGeom prst="rect">
                <a:avLst/>
              </a:prstGeom>
              <a:blipFill>
                <a:blip r:embed="rId7"/>
                <a:stretch>
                  <a:fillRect l="-1942" t="-3093" r="-1294" b="-1030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48533C-5ACE-A44C-824A-0F710C3C34C9}"/>
              </a:ext>
            </a:extLst>
          </p:cNvPr>
          <p:cNvSpPr txBox="1"/>
          <p:nvPr/>
        </p:nvSpPr>
        <p:spPr>
          <a:xfrm>
            <a:off x="8006239" y="6333101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系の増大によってコスト増大</a:t>
            </a:r>
            <a:endParaRPr kumimoji="1" lang="en-US" altLang="ja-JP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2947367C-A926-B942-8361-C8BA470CFC20}"/>
                  </a:ext>
                </a:extLst>
              </p:cNvPr>
              <p:cNvSpPr/>
              <p:nvPr/>
            </p:nvSpPr>
            <p:spPr>
              <a:xfrm>
                <a:off x="1674188" y="1851762"/>
                <a:ext cx="1954819" cy="382040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1⋯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" name="台形 2">
                <a:extLst>
                  <a:ext uri="{FF2B5EF4-FFF2-40B4-BE49-F238E27FC236}">
                    <a16:creationId xmlns:a16="http://schemas.microsoft.com/office/drawing/2014/main" id="{2947367C-A926-B942-8361-C8BA470CF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88" y="1851762"/>
                <a:ext cx="1954819" cy="382040"/>
              </a:xfrm>
              <a:prstGeom prst="trapezoid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台形 40">
            <a:extLst>
              <a:ext uri="{FF2B5EF4-FFF2-40B4-BE49-F238E27FC236}">
                <a16:creationId xmlns:a16="http://schemas.microsoft.com/office/drawing/2014/main" id="{C5EDA28A-5737-3A45-B080-92E3D7E39102}"/>
              </a:ext>
            </a:extLst>
          </p:cNvPr>
          <p:cNvSpPr/>
          <p:nvPr/>
        </p:nvSpPr>
        <p:spPr>
          <a:xfrm rot="10800000">
            <a:off x="1683421" y="4755991"/>
            <a:ext cx="1954819" cy="38204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ひし形 41">
            <a:extLst>
              <a:ext uri="{FF2B5EF4-FFF2-40B4-BE49-F238E27FC236}">
                <a16:creationId xmlns:a16="http://schemas.microsoft.com/office/drawing/2014/main" id="{9157E6DA-691B-774E-AE32-E6DAE41B1AD5}"/>
              </a:ext>
            </a:extLst>
          </p:cNvPr>
          <p:cNvSpPr/>
          <p:nvPr/>
        </p:nvSpPr>
        <p:spPr>
          <a:xfrm>
            <a:off x="950369" y="5223522"/>
            <a:ext cx="3420921" cy="86821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予測</a:t>
            </a:r>
            <a:r>
              <a:rPr kumimoji="1" lang="ja-JP" altLang="en-US" sz="2000"/>
              <a:t>性能が</a:t>
            </a:r>
            <a:endParaRPr kumimoji="1" lang="en-US" altLang="ja-JP" sz="2000" dirty="0"/>
          </a:p>
          <a:p>
            <a:pPr algn="ctr"/>
            <a:r>
              <a:rPr kumimoji="1" lang="ja-JP" altLang="en-US" sz="2000"/>
              <a:t>基準値以上</a:t>
            </a:r>
            <a:endParaRPr kumimoji="1" lang="en-US" altLang="ja-JP" sz="2000" dirty="0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E8520599-35FE-9544-A06C-5B11FF453D15}"/>
              </a:ext>
            </a:extLst>
          </p:cNvPr>
          <p:cNvSpPr/>
          <p:nvPr/>
        </p:nvSpPr>
        <p:spPr>
          <a:xfrm>
            <a:off x="1848032" y="6248707"/>
            <a:ext cx="1607127" cy="390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/>
              <a:t>終了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0B113BA-62A7-1549-BED6-5C515DCFBF05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600501" y="5657631"/>
            <a:ext cx="349868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7DA94DA2-C188-3846-89EB-6B3BB5C57565}"/>
              </a:ext>
            </a:extLst>
          </p:cNvPr>
          <p:cNvCxnSpPr>
            <a:cxnSpLocks/>
          </p:cNvCxnSpPr>
          <p:nvPr/>
        </p:nvCxnSpPr>
        <p:spPr>
          <a:xfrm>
            <a:off x="600501" y="1783522"/>
            <a:ext cx="20510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442E9214-21B3-284B-9063-BA386FF0457C}"/>
              </a:ext>
            </a:extLst>
          </p:cNvPr>
          <p:cNvCxnSpPr>
            <a:cxnSpLocks/>
          </p:cNvCxnSpPr>
          <p:nvPr/>
        </p:nvCxnSpPr>
        <p:spPr>
          <a:xfrm flipV="1">
            <a:off x="600501" y="1783522"/>
            <a:ext cx="0" cy="387411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03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4A819154-E767-404B-89A9-8DA78D2290F1}"/>
              </a:ext>
            </a:extLst>
          </p:cNvPr>
          <p:cNvSpPr txBox="1"/>
          <p:nvPr/>
        </p:nvSpPr>
        <p:spPr>
          <a:xfrm>
            <a:off x="266489" y="370178"/>
            <a:ext cx="2970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まとめ</a:t>
            </a:r>
            <a:r>
              <a:rPr lang="en-US" altLang="ja-JP" sz="4000" dirty="0"/>
              <a:t> (2.8)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F40988-EF51-8943-8FBD-B37FD5B88550}"/>
              </a:ext>
            </a:extLst>
          </p:cNvPr>
          <p:cNvSpPr txBox="1"/>
          <p:nvPr/>
        </p:nvSpPr>
        <p:spPr>
          <a:xfrm>
            <a:off x="1989747" y="1720840"/>
            <a:ext cx="82125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基本的なニューラルネットワークの知識</a:t>
            </a:r>
            <a:r>
              <a:rPr lang="en-US" altLang="ja-JP" sz="2400" dirty="0"/>
              <a:t>(~2.6)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時系列データ→リカレントニューラルネットワーク</a:t>
            </a:r>
            <a:r>
              <a:rPr kumimoji="1" lang="en-US" altLang="ja-JP" sz="2400" dirty="0"/>
              <a:t>(2.7)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次元の増大→計算が困難</a:t>
            </a:r>
            <a:endParaRPr lang="en-US" altLang="ja-JP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LSTM, GRU</a:t>
            </a:r>
            <a:r>
              <a:rPr lang="ja-JP" altLang="en-US" sz="2400"/>
              <a:t>などが提案→根本的解決ではない</a:t>
            </a:r>
            <a:endParaRPr lang="en-US" altLang="ja-JP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エコーステートネットワークの導入</a:t>
            </a:r>
            <a:endParaRPr lang="en-US" altLang="ja-JP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/>
              <a:t>勾配法ではない学習アルゴリズム</a:t>
            </a:r>
            <a:endParaRPr lang="en-US" altLang="ja-JP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RNN</a:t>
            </a:r>
            <a:r>
              <a:rPr lang="ja-JP" altLang="en-US" sz="2400"/>
              <a:t>の特殊モデル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82823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1F0AF298-870C-D940-920E-94C6550C9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2"/>
          <a:stretch/>
        </p:blipFill>
        <p:spPr>
          <a:xfrm>
            <a:off x="1856096" y="812283"/>
            <a:ext cx="9795961" cy="604571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DE3B90-4F17-6940-A865-35D7754D5C07}"/>
              </a:ext>
            </a:extLst>
          </p:cNvPr>
          <p:cNvSpPr txBox="1"/>
          <p:nvPr/>
        </p:nvSpPr>
        <p:spPr>
          <a:xfrm>
            <a:off x="641445" y="259307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補足</a:t>
            </a:r>
            <a:r>
              <a:rPr kumimoji="1" lang="en-US" altLang="ja-JP" dirty="0"/>
              <a:t> (2.57)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587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F47ACCA-CBDF-8648-BFC3-34126B564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2"/>
          <a:stretch/>
        </p:blipFill>
        <p:spPr>
          <a:xfrm>
            <a:off x="1869743" y="820706"/>
            <a:ext cx="9782314" cy="603729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C5663B-B5C8-9C45-9395-20810613BDA6}"/>
              </a:ext>
            </a:extLst>
          </p:cNvPr>
          <p:cNvSpPr txBox="1"/>
          <p:nvPr/>
        </p:nvSpPr>
        <p:spPr>
          <a:xfrm>
            <a:off x="887104" y="32754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補足</a:t>
            </a:r>
            <a:r>
              <a:rPr kumimoji="1" lang="en-US" altLang="ja-JP" dirty="0"/>
              <a:t>(2.63)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72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14FA04D-A93B-9647-9182-F7680FECB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2"/>
          <a:stretch/>
        </p:blipFill>
        <p:spPr>
          <a:xfrm>
            <a:off x="1924334" y="854397"/>
            <a:ext cx="9727721" cy="600360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257D2B-3727-714B-8D90-31C5A3D1CAD6}"/>
              </a:ext>
            </a:extLst>
          </p:cNvPr>
          <p:cNvSpPr txBox="1"/>
          <p:nvPr/>
        </p:nvSpPr>
        <p:spPr>
          <a:xfrm>
            <a:off x="709684" y="300251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補足</a:t>
            </a:r>
            <a:r>
              <a:rPr kumimoji="1" lang="en-US" altLang="ja-JP" dirty="0"/>
              <a:t>(2.64)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45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11CB7A46-F9BC-4D5D-B4C4-86261C008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19" y="1129115"/>
            <a:ext cx="5327904" cy="231648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E3CD68E-FE56-46FE-B2BF-90BFC9AB0720}"/>
              </a:ext>
            </a:extLst>
          </p:cNvPr>
          <p:cNvSpPr txBox="1"/>
          <p:nvPr/>
        </p:nvSpPr>
        <p:spPr>
          <a:xfrm>
            <a:off x="569342" y="345057"/>
            <a:ext cx="8971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復習</a:t>
            </a:r>
            <a:r>
              <a:rPr lang="en-US" altLang="ja-JP" sz="4000" dirty="0"/>
              <a:t>(</a:t>
            </a:r>
            <a:r>
              <a:rPr kumimoji="1" lang="en-US" altLang="ja-JP" sz="4000" dirty="0"/>
              <a:t>2.5)  </a:t>
            </a:r>
            <a:r>
              <a:rPr kumimoji="1" lang="ja-JP" altLang="en-US" sz="4000" dirty="0"/>
              <a:t>ニューラルネットワーク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3B974E05-8B66-45C6-8E0E-A9A77989AAE6}"/>
              </a:ext>
            </a:extLst>
          </p:cNvPr>
          <p:cNvCxnSpPr>
            <a:cxnSpLocks/>
          </p:cNvCxnSpPr>
          <p:nvPr/>
        </p:nvCxnSpPr>
        <p:spPr>
          <a:xfrm flipH="1">
            <a:off x="8959971" y="1052943"/>
            <a:ext cx="534837" cy="442302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034A06-983E-4B89-B533-E40EFFC5B544}"/>
              </a:ext>
            </a:extLst>
          </p:cNvPr>
          <p:cNvSpPr txBox="1"/>
          <p:nvPr/>
        </p:nvSpPr>
        <p:spPr>
          <a:xfrm>
            <a:off x="9494808" y="822110"/>
            <a:ext cx="124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ノード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696B33B-BF85-42E6-9017-60FD8AD766D2}"/>
              </a:ext>
            </a:extLst>
          </p:cNvPr>
          <p:cNvSpPr txBox="1"/>
          <p:nvPr/>
        </p:nvSpPr>
        <p:spPr>
          <a:xfrm>
            <a:off x="275916" y="1283775"/>
            <a:ext cx="558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順伝播型ニューラルネットワーク</a:t>
            </a:r>
            <a:r>
              <a:rPr lang="en-US" altLang="ja-JP" sz="2400" b="1" dirty="0"/>
              <a:t>(2.6)</a:t>
            </a:r>
            <a:endParaRPr kumimoji="1" lang="ja-JP" altLang="en-US" sz="24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3B6EC2B-7155-4757-90D3-88345507A802}"/>
              </a:ext>
            </a:extLst>
          </p:cNvPr>
          <p:cNvSpPr txBox="1"/>
          <p:nvPr/>
        </p:nvSpPr>
        <p:spPr>
          <a:xfrm>
            <a:off x="275916" y="3801678"/>
            <a:ext cx="5135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リカレントニューラルネット</a:t>
            </a:r>
            <a:r>
              <a:rPr lang="en-US" altLang="ja-JP" sz="2400" b="1" dirty="0"/>
              <a:t>(2.7)</a:t>
            </a:r>
            <a:endParaRPr kumimoji="1" lang="ja-JP" altLang="en-US" sz="2400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74C34C-1E87-4318-90C2-04A6111B2C9C}"/>
              </a:ext>
            </a:extLst>
          </p:cNvPr>
          <p:cNvSpPr txBox="1"/>
          <p:nvPr/>
        </p:nvSpPr>
        <p:spPr>
          <a:xfrm>
            <a:off x="385882" y="1949218"/>
            <a:ext cx="5135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同一層内のノード間に結合はなく、一方向に情報が伝播</a:t>
            </a:r>
            <a:endParaRPr kumimoji="1"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6416F06-E90A-4A34-9C9D-5F07C8372478}"/>
              </a:ext>
            </a:extLst>
          </p:cNvPr>
          <p:cNvSpPr txBox="1"/>
          <p:nvPr/>
        </p:nvSpPr>
        <p:spPr>
          <a:xfrm>
            <a:off x="275916" y="4471014"/>
            <a:ext cx="5245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フィードバック結合を含み、</a:t>
            </a:r>
            <a:endParaRPr lang="en-US" altLang="ja-JP" sz="2400" dirty="0"/>
          </a:p>
          <a:p>
            <a:r>
              <a:rPr lang="ja-JP" altLang="en-US" sz="2400" dirty="0"/>
              <a:t>中間層内で再帰的に情報が循環</a:t>
            </a:r>
            <a:endParaRPr kumimoji="1" lang="ja-JP" altLang="en-US" sz="2400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8E6AAAD9-3EC2-46ED-AD8C-9442ACC8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19" y="3652914"/>
            <a:ext cx="5327904" cy="295046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FE49B10-3C44-D948-B4C1-E0C9A02AB787}"/>
              </a:ext>
            </a:extLst>
          </p:cNvPr>
          <p:cNvSpPr txBox="1"/>
          <p:nvPr/>
        </p:nvSpPr>
        <p:spPr>
          <a:xfrm>
            <a:off x="8396989" y="8421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＊先週の石田さん発表スライドより</a:t>
            </a:r>
          </a:p>
        </p:txBody>
      </p:sp>
    </p:spTree>
    <p:extLst>
      <p:ext uri="{BB962C8B-B14F-4D97-AF65-F5344CB8AC3E}">
        <p14:creationId xmlns:p14="http://schemas.microsoft.com/office/powerpoint/2010/main" val="3614781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角丸四角形 76">
            <a:extLst>
              <a:ext uri="{FF2B5EF4-FFF2-40B4-BE49-F238E27FC236}">
                <a16:creationId xmlns:a16="http://schemas.microsoft.com/office/drawing/2014/main" id="{139E44E8-5306-DD48-A8DB-129E4060BAED}"/>
              </a:ext>
            </a:extLst>
          </p:cNvPr>
          <p:cNvSpPr/>
          <p:nvPr/>
        </p:nvSpPr>
        <p:spPr>
          <a:xfrm>
            <a:off x="1129150" y="3859959"/>
            <a:ext cx="3075709" cy="12289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340175F-87B1-FE44-9253-58B865CFDA0F}"/>
              </a:ext>
            </a:extLst>
          </p:cNvPr>
          <p:cNvCxnSpPr>
            <a:cxnSpLocks/>
          </p:cNvCxnSpPr>
          <p:nvPr/>
        </p:nvCxnSpPr>
        <p:spPr>
          <a:xfrm>
            <a:off x="6592156" y="932873"/>
            <a:ext cx="0" cy="442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2F775C1A-4E24-6C4F-8892-D23DF55C51F7}"/>
              </a:ext>
            </a:extLst>
          </p:cNvPr>
          <p:cNvSpPr/>
          <p:nvPr/>
        </p:nvSpPr>
        <p:spPr>
          <a:xfrm>
            <a:off x="5149543" y="3377859"/>
            <a:ext cx="2849438" cy="10293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921E8ED-EC96-514E-801B-9C1BB17622D3}"/>
              </a:ext>
            </a:extLst>
          </p:cNvPr>
          <p:cNvSpPr/>
          <p:nvPr/>
        </p:nvSpPr>
        <p:spPr>
          <a:xfrm>
            <a:off x="5149543" y="1755607"/>
            <a:ext cx="2849438" cy="1056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24A0CB2-3D0D-D54C-825E-FAF86FF7A8B3}"/>
              </a:ext>
            </a:extLst>
          </p:cNvPr>
          <p:cNvSpPr/>
          <p:nvPr/>
        </p:nvSpPr>
        <p:spPr>
          <a:xfrm>
            <a:off x="5052580" y="1273357"/>
            <a:ext cx="3066473" cy="3680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CFD37DA-A29B-BA4D-A3D1-6A660814EFD7}"/>
              </a:ext>
            </a:extLst>
          </p:cNvPr>
          <p:cNvGrpSpPr/>
          <p:nvPr/>
        </p:nvGrpSpPr>
        <p:grpSpPr>
          <a:xfrm>
            <a:off x="1468585" y="3953721"/>
            <a:ext cx="2415305" cy="390586"/>
            <a:chOff x="3442851" y="3086627"/>
            <a:chExt cx="2415305" cy="390586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3483F6D-399E-6448-B831-56118251CF8D}"/>
                </a:ext>
              </a:extLst>
            </p:cNvPr>
            <p:cNvSpPr/>
            <p:nvPr/>
          </p:nvSpPr>
          <p:spPr>
            <a:xfrm>
              <a:off x="3442851" y="3086627"/>
              <a:ext cx="2415305" cy="390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9CF89243-B287-5942-8EEE-80B339F0569D}"/>
                </a:ext>
              </a:extLst>
            </p:cNvPr>
            <p:cNvSpPr/>
            <p:nvPr/>
          </p:nvSpPr>
          <p:spPr>
            <a:xfrm>
              <a:off x="3583709" y="3086627"/>
              <a:ext cx="2115127" cy="390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/>
                <a:t>局所勾配を計算</a:t>
              </a:r>
              <a:endParaRPr kumimoji="1" lang="en-US" altLang="ja-JP" sz="2000" dirty="0"/>
            </a:p>
          </p:txBody>
        </p:sp>
      </p:grp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4A819154-E767-404B-89A9-8DA78D2290F1}"/>
              </a:ext>
            </a:extLst>
          </p:cNvPr>
          <p:cNvSpPr txBox="1"/>
          <p:nvPr/>
        </p:nvSpPr>
        <p:spPr>
          <a:xfrm>
            <a:off x="266489" y="370178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学習の流れと計算量</a:t>
            </a:r>
            <a:endParaRPr lang="en-US" altLang="ja-JP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ひし形 3">
                <a:extLst>
                  <a:ext uri="{FF2B5EF4-FFF2-40B4-BE49-F238E27FC236}">
                    <a16:creationId xmlns:a16="http://schemas.microsoft.com/office/drawing/2014/main" id="{06763834-BA24-1E4E-8085-F039D6D08DD1}"/>
                  </a:ext>
                </a:extLst>
              </p:cNvPr>
              <p:cNvSpPr/>
              <p:nvPr/>
            </p:nvSpPr>
            <p:spPr>
              <a:xfrm>
                <a:off x="965779" y="2866278"/>
                <a:ext cx="3420921" cy="868218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kumimoji="1" lang="ja-JP" altLang="en-US" sz="2000"/>
                  <a:t>が</a:t>
                </a:r>
                <a:endParaRPr kumimoji="1" lang="en-US" altLang="ja-JP" sz="2000" dirty="0"/>
              </a:p>
              <a:p>
                <a:pPr algn="ctr"/>
                <a:r>
                  <a:rPr kumimoji="1" lang="ja-JP" altLang="en-US" sz="2000"/>
                  <a:t>基準値以上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4" name="ひし形 3">
                <a:extLst>
                  <a:ext uri="{FF2B5EF4-FFF2-40B4-BE49-F238E27FC236}">
                    <a16:creationId xmlns:a16="http://schemas.microsoft.com/office/drawing/2014/main" id="{06763834-BA24-1E4E-8085-F039D6D08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79" y="2866278"/>
                <a:ext cx="3420921" cy="868218"/>
              </a:xfrm>
              <a:prstGeom prst="diamond">
                <a:avLst/>
              </a:prstGeom>
              <a:blipFill>
                <a:blip r:embed="rId2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99D8E2C-A2C2-E040-AC04-1938FAF2734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386700" y="3300387"/>
            <a:ext cx="5200" cy="2056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C94E2D9-A2C3-DB4E-9D8E-D16D2BA89DF8}"/>
              </a:ext>
            </a:extLst>
          </p:cNvPr>
          <p:cNvCxnSpPr>
            <a:cxnSpLocks/>
            <a:stCxn id="40" idx="2"/>
            <a:endCxn id="4" idx="0"/>
          </p:cNvCxnSpPr>
          <p:nvPr/>
        </p:nvCxnSpPr>
        <p:spPr>
          <a:xfrm>
            <a:off x="2676238" y="2678755"/>
            <a:ext cx="2" cy="18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764148A9-FA62-314F-8944-D2D8281D50E4}"/>
                  </a:ext>
                </a:extLst>
              </p:cNvPr>
              <p:cNvSpPr/>
              <p:nvPr/>
            </p:nvSpPr>
            <p:spPr>
              <a:xfrm>
                <a:off x="1697184" y="2288169"/>
                <a:ext cx="1958108" cy="39058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kumimoji="1" lang="ja-JP" altLang="en-US" sz="2000"/>
                  <a:t>を計算</a:t>
                </a:r>
              </a:p>
            </p:txBody>
          </p:sp>
        </mc:Choice>
        <mc:Fallback xmlns=""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764148A9-FA62-314F-8944-D2D8281D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184" y="2288169"/>
                <a:ext cx="1958108" cy="390586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台形 57">
                <a:extLst>
                  <a:ext uri="{FF2B5EF4-FFF2-40B4-BE49-F238E27FC236}">
                    <a16:creationId xmlns:a16="http://schemas.microsoft.com/office/drawing/2014/main" id="{608593EE-9A24-DB4F-9050-07B91FF216AB}"/>
                  </a:ext>
                </a:extLst>
              </p:cNvPr>
              <p:cNvSpPr/>
              <p:nvPr/>
            </p:nvSpPr>
            <p:spPr>
              <a:xfrm>
                <a:off x="5384507" y="1560314"/>
                <a:ext cx="2415303" cy="390586"/>
              </a:xfrm>
              <a:prstGeom prst="trapezoid">
                <a:avLst>
                  <a:gd name="adj" fmla="val 48648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000" dirty="0">
                    <a:solidFill>
                      <a:schemeClr val="tx1"/>
                    </a:solidFill>
                  </a:rPr>
                  <a:t>for 1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kumimoji="1" lang="ja-JP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台形 57">
                <a:extLst>
                  <a:ext uri="{FF2B5EF4-FFF2-40B4-BE49-F238E27FC236}">
                    <a16:creationId xmlns:a16="http://schemas.microsoft.com/office/drawing/2014/main" id="{608593EE-9A24-DB4F-9050-07B91FF21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507" y="1560314"/>
                <a:ext cx="2415303" cy="390586"/>
              </a:xfrm>
              <a:prstGeom prst="trapezoid">
                <a:avLst>
                  <a:gd name="adj" fmla="val 48648"/>
                </a:avLst>
              </a:prstGeom>
              <a:blipFill>
                <a:blip r:embed="rId4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01B02E8-1108-EF42-BCA3-A780D5A87065}"/>
                  </a:ext>
                </a:extLst>
              </p:cNvPr>
              <p:cNvSpPr/>
              <p:nvPr/>
            </p:nvSpPr>
            <p:spPr>
              <a:xfrm>
                <a:off x="5384507" y="2097985"/>
                <a:ext cx="2415305" cy="3905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  <m:d>
                      <m:dPr>
                        <m:ctrlPr>
                          <a:rPr lang="en-US" altLang="ja-JP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ja-JP" altLang="en-US" sz="2000" dirty="0">
                    <a:solidFill>
                      <a:schemeClr val="tx1"/>
                    </a:solidFill>
                  </a:rPr>
                  <a:t>を計算</a:t>
                </a:r>
                <a:endParaRPr kumimoji="1" lang="en-US" altLang="ja-JP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001B02E8-1108-EF42-BCA3-A780D5A87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507" y="2097985"/>
                <a:ext cx="2415305" cy="390586"/>
              </a:xfrm>
              <a:prstGeom prst="rect">
                <a:avLst/>
              </a:prstGeom>
              <a:blipFill>
                <a:blip r:embed="rId5"/>
                <a:stretch>
                  <a:fillRect t="-3030" b="-303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台形 59">
            <a:extLst>
              <a:ext uri="{FF2B5EF4-FFF2-40B4-BE49-F238E27FC236}">
                <a16:creationId xmlns:a16="http://schemas.microsoft.com/office/drawing/2014/main" id="{E9E76949-7B33-1A44-9FE4-5F9F23469696}"/>
              </a:ext>
            </a:extLst>
          </p:cNvPr>
          <p:cNvSpPr/>
          <p:nvPr/>
        </p:nvSpPr>
        <p:spPr>
          <a:xfrm rot="10800000">
            <a:off x="5384507" y="2622423"/>
            <a:ext cx="2415300" cy="390586"/>
          </a:xfrm>
          <a:prstGeom prst="trapezoid">
            <a:avLst>
              <a:gd name="adj" fmla="val 5337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台形 60">
                <a:extLst>
                  <a:ext uri="{FF2B5EF4-FFF2-40B4-BE49-F238E27FC236}">
                    <a16:creationId xmlns:a16="http://schemas.microsoft.com/office/drawing/2014/main" id="{0420EF8F-A472-7A48-8349-90C3880EDCC0}"/>
                  </a:ext>
                </a:extLst>
              </p:cNvPr>
              <p:cNvSpPr/>
              <p:nvPr/>
            </p:nvSpPr>
            <p:spPr>
              <a:xfrm>
                <a:off x="5384507" y="3149804"/>
                <a:ext cx="2415303" cy="390586"/>
              </a:xfrm>
              <a:prstGeom prst="trapezoid">
                <a:avLst>
                  <a:gd name="adj" fmla="val 48648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000" dirty="0">
                    <a:solidFill>
                      <a:schemeClr val="tx1"/>
                    </a:solidFill>
                  </a:rPr>
                  <a:t>for 1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kumimoji="1" lang="ja-JP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台形 60">
                <a:extLst>
                  <a:ext uri="{FF2B5EF4-FFF2-40B4-BE49-F238E27FC236}">
                    <a16:creationId xmlns:a16="http://schemas.microsoft.com/office/drawing/2014/main" id="{0420EF8F-A472-7A48-8349-90C3880ED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507" y="3149804"/>
                <a:ext cx="2415303" cy="390586"/>
              </a:xfrm>
              <a:prstGeom prst="trapezoid">
                <a:avLst>
                  <a:gd name="adj" fmla="val 48648"/>
                </a:avLst>
              </a:prstGeom>
              <a:blipFill>
                <a:blip r:embed="rId6"/>
                <a:stretch>
                  <a:fillRect b="-303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DA776FBE-2105-3344-ACC5-8A5C0CE01F96}"/>
                  </a:ext>
                </a:extLst>
              </p:cNvPr>
              <p:cNvSpPr/>
              <p:nvPr/>
            </p:nvSpPr>
            <p:spPr>
              <a:xfrm>
                <a:off x="5384507" y="3674243"/>
                <a:ext cx="2415305" cy="3905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ja-JP" altLang="en-US" sz="2000" dirty="0">
                    <a:solidFill>
                      <a:schemeClr val="tx1"/>
                    </a:solidFill>
                  </a:rPr>
                  <a:t>を計算</a:t>
                </a:r>
                <a:endParaRPr kumimoji="1" lang="en-US" altLang="ja-JP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DA776FBE-2105-3344-ACC5-8A5C0CE01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507" y="3674243"/>
                <a:ext cx="2415305" cy="390586"/>
              </a:xfrm>
              <a:prstGeom prst="rect">
                <a:avLst/>
              </a:prstGeom>
              <a:blipFill>
                <a:blip r:embed="rId7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台形 62">
            <a:extLst>
              <a:ext uri="{FF2B5EF4-FFF2-40B4-BE49-F238E27FC236}">
                <a16:creationId xmlns:a16="http://schemas.microsoft.com/office/drawing/2014/main" id="{D14DD969-C6D2-6546-8420-DCD0FE34C93E}"/>
              </a:ext>
            </a:extLst>
          </p:cNvPr>
          <p:cNvSpPr/>
          <p:nvPr/>
        </p:nvSpPr>
        <p:spPr>
          <a:xfrm rot="10800000">
            <a:off x="5384507" y="4198682"/>
            <a:ext cx="2415300" cy="390586"/>
          </a:xfrm>
          <a:prstGeom prst="trapezoid">
            <a:avLst>
              <a:gd name="adj" fmla="val 5337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A35D40A-FD8A-5E4E-9A2F-112627FC3861}"/>
              </a:ext>
            </a:extLst>
          </p:cNvPr>
          <p:cNvGrpSpPr/>
          <p:nvPr/>
        </p:nvGrpSpPr>
        <p:grpSpPr>
          <a:xfrm>
            <a:off x="1459353" y="4563532"/>
            <a:ext cx="2415305" cy="390586"/>
            <a:chOff x="3442851" y="3086627"/>
            <a:chExt cx="2415305" cy="390586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39268D1-E9FE-D04A-89EC-88F5C93C0179}"/>
                </a:ext>
              </a:extLst>
            </p:cNvPr>
            <p:cNvSpPr/>
            <p:nvPr/>
          </p:nvSpPr>
          <p:spPr>
            <a:xfrm>
              <a:off x="3442851" y="3086627"/>
              <a:ext cx="2415305" cy="390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F71B65B-9F2F-2843-BEA7-AECC7BF9720F}"/>
                </a:ext>
              </a:extLst>
            </p:cNvPr>
            <p:cNvSpPr/>
            <p:nvPr/>
          </p:nvSpPr>
          <p:spPr>
            <a:xfrm>
              <a:off x="3583709" y="3086627"/>
              <a:ext cx="2115127" cy="390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/>
                <a:t>重みを更新</a:t>
              </a:r>
              <a:endParaRPr kumimoji="1" lang="en-US" altLang="ja-JP" sz="2000" dirty="0"/>
            </a:p>
          </p:txBody>
        </p:sp>
      </p:grp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27A67DE-3943-2E47-9A2D-27ABF7D67184}"/>
              </a:ext>
            </a:extLst>
          </p:cNvPr>
          <p:cNvCxnSpPr>
            <a:cxnSpLocks/>
          </p:cNvCxnSpPr>
          <p:nvPr/>
        </p:nvCxnSpPr>
        <p:spPr>
          <a:xfrm>
            <a:off x="2657772" y="3766198"/>
            <a:ext cx="2" cy="18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202E5AED-9865-9F42-B883-35AD00401027}"/>
              </a:ext>
            </a:extLst>
          </p:cNvPr>
          <p:cNvCxnSpPr>
            <a:cxnSpLocks/>
          </p:cNvCxnSpPr>
          <p:nvPr/>
        </p:nvCxnSpPr>
        <p:spPr>
          <a:xfrm>
            <a:off x="2676237" y="4376009"/>
            <a:ext cx="2" cy="18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EF49B55-39AE-4B42-879C-A2B4E081E62D}"/>
              </a:ext>
            </a:extLst>
          </p:cNvPr>
          <p:cNvCxnSpPr>
            <a:cxnSpLocks/>
          </p:cNvCxnSpPr>
          <p:nvPr/>
        </p:nvCxnSpPr>
        <p:spPr>
          <a:xfrm>
            <a:off x="2667005" y="4985820"/>
            <a:ext cx="2" cy="18752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1E4D33A-C649-B748-BAF2-D59E251C6982}"/>
              </a:ext>
            </a:extLst>
          </p:cNvPr>
          <p:cNvCxnSpPr>
            <a:cxnSpLocks/>
          </p:cNvCxnSpPr>
          <p:nvPr/>
        </p:nvCxnSpPr>
        <p:spPr>
          <a:xfrm flipH="1">
            <a:off x="621151" y="5173343"/>
            <a:ext cx="205508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DDD6F76F-E0F1-4B4A-938B-B86F5C04243D}"/>
              </a:ext>
            </a:extLst>
          </p:cNvPr>
          <p:cNvCxnSpPr>
            <a:cxnSpLocks/>
          </p:cNvCxnSpPr>
          <p:nvPr/>
        </p:nvCxnSpPr>
        <p:spPr>
          <a:xfrm flipV="1">
            <a:off x="621151" y="2772516"/>
            <a:ext cx="0" cy="241678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1DFF2037-C184-F740-AA4A-5615671EE226}"/>
              </a:ext>
            </a:extLst>
          </p:cNvPr>
          <p:cNvCxnSpPr>
            <a:cxnSpLocks/>
          </p:cNvCxnSpPr>
          <p:nvPr/>
        </p:nvCxnSpPr>
        <p:spPr>
          <a:xfrm>
            <a:off x="621151" y="2773917"/>
            <a:ext cx="2055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16">
            <a:extLst>
              <a:ext uri="{FF2B5EF4-FFF2-40B4-BE49-F238E27FC236}">
                <a16:creationId xmlns:a16="http://schemas.microsoft.com/office/drawing/2014/main" id="{99F50BE4-AE08-914C-A4C2-A9B284A39FD7}"/>
              </a:ext>
            </a:extLst>
          </p:cNvPr>
          <p:cNvSpPr/>
          <p:nvPr/>
        </p:nvSpPr>
        <p:spPr>
          <a:xfrm>
            <a:off x="1854207" y="5813659"/>
            <a:ext cx="1607127" cy="390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/>
              <a:t>終了</a:t>
            </a:r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3BB7E617-D8F6-C54C-9DF1-BD05C24AB074}"/>
              </a:ext>
            </a:extLst>
          </p:cNvPr>
          <p:cNvSpPr/>
          <p:nvPr/>
        </p:nvSpPr>
        <p:spPr>
          <a:xfrm>
            <a:off x="1854208" y="1687628"/>
            <a:ext cx="1607127" cy="390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開始</a:t>
            </a:r>
            <a:endParaRPr kumimoji="1" lang="ja-JP" altLang="en-US" sz="2000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D7DA3C83-F165-3749-BBEA-2CBEF9C8CF59}"/>
              </a:ext>
            </a:extLst>
          </p:cNvPr>
          <p:cNvCxnSpPr>
            <a:cxnSpLocks/>
          </p:cNvCxnSpPr>
          <p:nvPr/>
        </p:nvCxnSpPr>
        <p:spPr>
          <a:xfrm>
            <a:off x="2676235" y="2109916"/>
            <a:ext cx="2" cy="18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EC7064-6D90-D042-8D9E-97F53C80C3B0}"/>
              </a:ext>
            </a:extLst>
          </p:cNvPr>
          <p:cNvSpPr txBox="1"/>
          <p:nvPr/>
        </p:nvSpPr>
        <p:spPr>
          <a:xfrm>
            <a:off x="5052580" y="49920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局所勾配の計算</a:t>
            </a:r>
          </a:p>
        </p:txBody>
      </p:sp>
      <p:sp>
        <p:nvSpPr>
          <p:cNvPr id="42" name="台形 41">
            <a:extLst>
              <a:ext uri="{FF2B5EF4-FFF2-40B4-BE49-F238E27FC236}">
                <a16:creationId xmlns:a16="http://schemas.microsoft.com/office/drawing/2014/main" id="{EDBA64FA-ECD7-1148-8380-F774C894B7A4}"/>
              </a:ext>
            </a:extLst>
          </p:cNvPr>
          <p:cNvSpPr/>
          <p:nvPr/>
        </p:nvSpPr>
        <p:spPr>
          <a:xfrm>
            <a:off x="5384504" y="1078064"/>
            <a:ext cx="2415303" cy="390586"/>
          </a:xfrm>
          <a:prstGeom prst="trapezoid">
            <a:avLst>
              <a:gd name="adj" fmla="val 48648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For</a:t>
            </a:r>
            <a:r>
              <a:rPr lang="en-US" altLang="ja-JP" sz="2000" dirty="0">
                <a:solidFill>
                  <a:schemeClr val="tx1"/>
                </a:solidFill>
              </a:rPr>
              <a:t> T -&gt; 1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43" name="台形 42">
            <a:extLst>
              <a:ext uri="{FF2B5EF4-FFF2-40B4-BE49-F238E27FC236}">
                <a16:creationId xmlns:a16="http://schemas.microsoft.com/office/drawing/2014/main" id="{EFFCD3A1-9E0C-CB47-9A84-7A7516D95C41}"/>
              </a:ext>
            </a:extLst>
          </p:cNvPr>
          <p:cNvSpPr/>
          <p:nvPr/>
        </p:nvSpPr>
        <p:spPr>
          <a:xfrm rot="10800000">
            <a:off x="5384503" y="4741663"/>
            <a:ext cx="2415303" cy="390586"/>
          </a:xfrm>
          <a:prstGeom prst="trapezoid">
            <a:avLst>
              <a:gd name="adj" fmla="val 48648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0A44BC0-9D75-F849-B567-CCD4E96A582A}"/>
              </a:ext>
            </a:extLst>
          </p:cNvPr>
          <p:cNvSpPr txBox="1"/>
          <p:nvPr/>
        </p:nvSpPr>
        <p:spPr>
          <a:xfrm>
            <a:off x="2770052" y="364219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Yes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41A6543-1DDD-EB48-A3FB-66F9943F559C}"/>
              </a:ext>
            </a:extLst>
          </p:cNvPr>
          <p:cNvSpPr txBox="1"/>
          <p:nvPr/>
        </p:nvSpPr>
        <p:spPr>
          <a:xfrm>
            <a:off x="3955205" y="360481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No</a:t>
            </a:r>
            <a:endParaRPr kumimoji="1" lang="ja-JP" altLang="en-US"/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A16D8814-60E6-CD46-BD6C-332CB4F8FCE3}"/>
              </a:ext>
            </a:extLst>
          </p:cNvPr>
          <p:cNvCxnSpPr>
            <a:cxnSpLocks/>
            <a:endCxn id="17" idx="7"/>
          </p:cNvCxnSpPr>
          <p:nvPr/>
        </p:nvCxnSpPr>
        <p:spPr>
          <a:xfrm flipH="1">
            <a:off x="3225976" y="5357091"/>
            <a:ext cx="1150042" cy="51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535A02A-C5E6-4A4A-AC0C-E452BE4B539B}"/>
              </a:ext>
            </a:extLst>
          </p:cNvPr>
          <p:cNvSpPr txBox="1"/>
          <p:nvPr/>
        </p:nvSpPr>
        <p:spPr>
          <a:xfrm>
            <a:off x="2882614" y="500730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r>
              <a:rPr kumimoji="1" lang="ja-JP" altLang="en-US" b="1"/>
              <a:t>エポック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8DE9AF87-4CB8-B342-97A5-04FA54496E32}"/>
                  </a:ext>
                </a:extLst>
              </p:cNvPr>
              <p:cNvSpPr txBox="1"/>
              <p:nvPr/>
            </p:nvSpPr>
            <p:spPr>
              <a:xfrm>
                <a:off x="5300962" y="5573070"/>
                <a:ext cx="23097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時間計算量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ja-JP" sz="2000" dirty="0"/>
              </a:p>
              <a:p>
                <a:r>
                  <a:rPr kumimoji="1" lang="ja-JP" altLang="en-US" sz="2000"/>
                  <a:t>空間計算量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8DE9AF87-4CB8-B342-97A5-04FA54496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962" y="5573070"/>
                <a:ext cx="2309799" cy="707886"/>
              </a:xfrm>
              <a:prstGeom prst="rect">
                <a:avLst/>
              </a:prstGeom>
              <a:blipFill>
                <a:blip r:embed="rId8"/>
                <a:stretch>
                  <a:fillRect l="-2732" t="-1754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D8E92B64-A336-664E-913D-BA548E34B8EC}"/>
              </a:ext>
            </a:extLst>
          </p:cNvPr>
          <p:cNvSpPr txBox="1"/>
          <p:nvPr/>
        </p:nvSpPr>
        <p:spPr>
          <a:xfrm>
            <a:off x="8319026" y="4992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重みの計算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B1F8EEAA-355C-2A49-ACA3-3BBE50CD57D3}"/>
                  </a:ext>
                </a:extLst>
              </p:cNvPr>
              <p:cNvSpPr/>
              <p:nvPr/>
            </p:nvSpPr>
            <p:spPr>
              <a:xfrm>
                <a:off x="8467641" y="1515299"/>
                <a:ext cx="3463191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B1F8EEAA-355C-2A49-ACA3-3BBE50CD5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641" y="1515299"/>
                <a:ext cx="3463191" cy="871201"/>
              </a:xfrm>
              <a:prstGeom prst="rect">
                <a:avLst/>
              </a:prstGeom>
              <a:blipFill>
                <a:blip r:embed="rId9"/>
                <a:stretch>
                  <a:fillRect t="-95652" b="-15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35483EA1-DF96-5B46-977E-1BB55156EE05}"/>
                  </a:ext>
                </a:extLst>
              </p:cNvPr>
              <p:cNvSpPr txBox="1"/>
              <p:nvPr/>
            </p:nvSpPr>
            <p:spPr>
              <a:xfrm>
                <a:off x="9052560" y="2607012"/>
                <a:ext cx="189500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ループは</a:t>
                </a:r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1⋯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1⋯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1⋯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35483EA1-DF96-5B46-977E-1BB55156E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560" y="2607012"/>
                <a:ext cx="1895006" cy="1200329"/>
              </a:xfrm>
              <a:prstGeom prst="rect">
                <a:avLst/>
              </a:prstGeom>
              <a:blipFill>
                <a:blip r:embed="rId10"/>
                <a:stretch>
                  <a:fillRect l="-2649" t="-2105" b="-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EAF5F5BE-F6D7-F646-887F-DC518A11D920}"/>
                  </a:ext>
                </a:extLst>
              </p:cNvPr>
              <p:cNvSpPr txBox="1"/>
              <p:nvPr/>
            </p:nvSpPr>
            <p:spPr>
              <a:xfrm>
                <a:off x="8991583" y="4277934"/>
                <a:ext cx="23385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時間計算量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ja-JP" sz="2000" dirty="0"/>
              </a:p>
              <a:p>
                <a:r>
                  <a:rPr kumimoji="1" lang="ja-JP" altLang="en-US" sz="2000"/>
                  <a:t>空間計算量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EAF5F5BE-F6D7-F646-887F-DC518A11D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83" y="4277934"/>
                <a:ext cx="2338525" cy="707886"/>
              </a:xfrm>
              <a:prstGeom prst="rect">
                <a:avLst/>
              </a:prstGeom>
              <a:blipFill>
                <a:blip r:embed="rId11"/>
                <a:stretch>
                  <a:fillRect l="-3243" t="-1754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C93DE070-F255-AB4B-ADD5-D272001FFC9E}"/>
                  </a:ext>
                </a:extLst>
              </p:cNvPr>
              <p:cNvSpPr txBox="1"/>
              <p:nvPr/>
            </p:nvSpPr>
            <p:spPr>
              <a:xfrm>
                <a:off x="8535705" y="5376639"/>
                <a:ext cx="3262432" cy="101566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よって１エポック全体では</a:t>
                </a:r>
                <a:endParaRPr lang="en-US" altLang="ja-JP" sz="2000" dirty="0"/>
              </a:p>
              <a:p>
                <a:r>
                  <a:rPr kumimoji="1" lang="ja-JP" altLang="en-US" sz="2000"/>
                  <a:t>時間計算量　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ja-JP" sz="2000" dirty="0"/>
              </a:p>
              <a:p>
                <a:r>
                  <a:rPr lang="ja-JP" altLang="en-US" sz="2000"/>
                  <a:t>空間計算量　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ja-JP" altLang="en-US" sz="2000"/>
              </a:p>
            </p:txBody>
          </p:sp>
        </mc:Choice>
        <mc:Fallback xmlns=""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C93DE070-F255-AB4B-ADD5-D272001FF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705" y="5376639"/>
                <a:ext cx="3262432" cy="1015663"/>
              </a:xfrm>
              <a:prstGeom prst="rect">
                <a:avLst/>
              </a:prstGeom>
              <a:blipFill>
                <a:blip r:embed="rId12"/>
                <a:stretch>
                  <a:fillRect l="-1544" t="-2410" r="-772" b="-963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98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4A819154-E767-404B-89A9-8DA78D2290F1}"/>
              </a:ext>
            </a:extLst>
          </p:cNvPr>
          <p:cNvSpPr txBox="1"/>
          <p:nvPr/>
        </p:nvSpPr>
        <p:spPr>
          <a:xfrm>
            <a:off x="266489" y="370178"/>
            <a:ext cx="9507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Backpropagation Through Time (BPTT)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DAB084E-5EF1-7649-9A0F-CC0B94D806A0}"/>
              </a:ext>
            </a:extLst>
          </p:cNvPr>
          <p:cNvGrpSpPr/>
          <p:nvPr/>
        </p:nvGrpSpPr>
        <p:grpSpPr>
          <a:xfrm>
            <a:off x="3796146" y="2674940"/>
            <a:ext cx="5749630" cy="3337932"/>
            <a:chOff x="1773382" y="1372613"/>
            <a:chExt cx="5749630" cy="3337932"/>
          </a:xfrm>
        </p:grpSpPr>
        <p:sp>
          <p:nvSpPr>
            <p:cNvPr id="28" name="角丸四角形 27">
              <a:extLst>
                <a:ext uri="{FF2B5EF4-FFF2-40B4-BE49-F238E27FC236}">
                  <a16:creationId xmlns:a16="http://schemas.microsoft.com/office/drawing/2014/main" id="{C82E2C3C-BCE9-5245-9024-6DB3DD5BD40F}"/>
                </a:ext>
              </a:extLst>
            </p:cNvPr>
            <p:cNvSpPr/>
            <p:nvPr/>
          </p:nvSpPr>
          <p:spPr>
            <a:xfrm>
              <a:off x="3228108" y="2041235"/>
              <a:ext cx="655782" cy="167409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BFCD7A7B-45E9-364D-8893-ADB760E56593}"/>
                </a:ext>
              </a:extLst>
            </p:cNvPr>
            <p:cNvSpPr/>
            <p:nvPr/>
          </p:nvSpPr>
          <p:spPr>
            <a:xfrm>
              <a:off x="4334163" y="2041234"/>
              <a:ext cx="655782" cy="167409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角丸四角形 29">
              <a:extLst>
                <a:ext uri="{FF2B5EF4-FFF2-40B4-BE49-F238E27FC236}">
                  <a16:creationId xmlns:a16="http://schemas.microsoft.com/office/drawing/2014/main" id="{6F5BE556-9708-F94C-A4B0-F753DFDEEEB4}"/>
                </a:ext>
              </a:extLst>
            </p:cNvPr>
            <p:cNvSpPr/>
            <p:nvPr/>
          </p:nvSpPr>
          <p:spPr>
            <a:xfrm>
              <a:off x="5440218" y="2041234"/>
              <a:ext cx="655782" cy="167409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1615F395-577E-FF4B-8004-027F5CAED409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 flipV="1">
              <a:off x="3883890" y="2878280"/>
              <a:ext cx="450273" cy="1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572545DB-47E1-0147-B282-267C2432067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989945" y="2878280"/>
              <a:ext cx="450273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88661F30-AF57-A243-A80C-8067066C1DF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897905"/>
              <a:ext cx="738909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3927D597-775C-B940-B104-F83F8EF46ACC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2401455" y="2878279"/>
              <a:ext cx="826653" cy="2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20B94761-100A-FA45-8229-22898D1F24F2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3555999" y="1791855"/>
              <a:ext cx="0" cy="24938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9102D64C-C903-BC41-83DD-A8F62BB6C6E7}"/>
                </a:ext>
              </a:extLst>
            </p:cNvPr>
            <p:cNvCxnSpPr>
              <a:cxnSpLocks/>
            </p:cNvCxnSpPr>
            <p:nvPr/>
          </p:nvCxnSpPr>
          <p:spPr>
            <a:xfrm>
              <a:off x="4678217" y="1791855"/>
              <a:ext cx="0" cy="2493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2296D2C4-B560-E94B-887C-E3FB137372FE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7" y="1542472"/>
              <a:ext cx="0" cy="4987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622D3416-4B99-EA47-A6B8-586B3E88D406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3555999" y="3715325"/>
              <a:ext cx="0" cy="294113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F34B124D-2345-C941-A652-5DD055D01394}"/>
                </a:ext>
              </a:extLst>
            </p:cNvPr>
            <p:cNvCxnSpPr>
              <a:cxnSpLocks/>
              <a:stCxn id="29" idx="2"/>
              <a:endCxn id="65" idx="0"/>
            </p:cNvCxnSpPr>
            <p:nvPr/>
          </p:nvCxnSpPr>
          <p:spPr>
            <a:xfrm flipH="1">
              <a:off x="4662053" y="3715325"/>
              <a:ext cx="1" cy="294113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A7A5BE49-3C1E-6042-B9B4-BCB921C1A865}"/>
                </a:ext>
              </a:extLst>
            </p:cNvPr>
            <p:cNvCxnSpPr>
              <a:cxnSpLocks/>
              <a:stCxn id="30" idx="2"/>
              <a:endCxn id="66" idx="0"/>
            </p:cNvCxnSpPr>
            <p:nvPr/>
          </p:nvCxnSpPr>
          <p:spPr>
            <a:xfrm flipH="1">
              <a:off x="5764642" y="3715325"/>
              <a:ext cx="3467" cy="294113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角丸四角形 51">
              <a:extLst>
                <a:ext uri="{FF2B5EF4-FFF2-40B4-BE49-F238E27FC236}">
                  <a16:creationId xmlns:a16="http://schemas.microsoft.com/office/drawing/2014/main" id="{379F2617-4B1E-C04F-9C43-F0EC3F93ADB3}"/>
                </a:ext>
              </a:extLst>
            </p:cNvPr>
            <p:cNvSpPr/>
            <p:nvPr/>
          </p:nvSpPr>
          <p:spPr>
            <a:xfrm>
              <a:off x="3228108" y="1389360"/>
              <a:ext cx="655782" cy="3925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87778399-2DF6-9948-9A84-E3464190F1AA}"/>
                </a:ext>
              </a:extLst>
            </p:cNvPr>
            <p:cNvSpPr/>
            <p:nvPr/>
          </p:nvSpPr>
          <p:spPr>
            <a:xfrm>
              <a:off x="4334162" y="1381850"/>
              <a:ext cx="655782" cy="3925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角丸四角形 53">
              <a:extLst>
                <a:ext uri="{FF2B5EF4-FFF2-40B4-BE49-F238E27FC236}">
                  <a16:creationId xmlns:a16="http://schemas.microsoft.com/office/drawing/2014/main" id="{F1A885F7-625F-6344-AF42-BD1358A7B3ED}"/>
                </a:ext>
              </a:extLst>
            </p:cNvPr>
            <p:cNvSpPr/>
            <p:nvPr/>
          </p:nvSpPr>
          <p:spPr>
            <a:xfrm>
              <a:off x="5436751" y="1372613"/>
              <a:ext cx="655782" cy="3925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角丸四角形 54">
              <a:extLst>
                <a:ext uri="{FF2B5EF4-FFF2-40B4-BE49-F238E27FC236}">
                  <a16:creationId xmlns:a16="http://schemas.microsoft.com/office/drawing/2014/main" id="{F2D59596-09EE-6C41-B5A1-54E2D11C3EC8}"/>
                </a:ext>
              </a:extLst>
            </p:cNvPr>
            <p:cNvSpPr/>
            <p:nvPr/>
          </p:nvSpPr>
          <p:spPr>
            <a:xfrm>
              <a:off x="3228108" y="4009438"/>
              <a:ext cx="655782" cy="3925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角丸四角形 64">
              <a:extLst>
                <a:ext uri="{FF2B5EF4-FFF2-40B4-BE49-F238E27FC236}">
                  <a16:creationId xmlns:a16="http://schemas.microsoft.com/office/drawing/2014/main" id="{FFFA820D-BA4A-9F4F-9B45-8E337D2501AF}"/>
                </a:ext>
              </a:extLst>
            </p:cNvPr>
            <p:cNvSpPr/>
            <p:nvPr/>
          </p:nvSpPr>
          <p:spPr>
            <a:xfrm>
              <a:off x="4334162" y="4009438"/>
              <a:ext cx="655782" cy="3925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角丸四角形 65">
              <a:extLst>
                <a:ext uri="{FF2B5EF4-FFF2-40B4-BE49-F238E27FC236}">
                  <a16:creationId xmlns:a16="http://schemas.microsoft.com/office/drawing/2014/main" id="{D6373C47-38CB-2342-8CD7-18BBD83CDBBB}"/>
                </a:ext>
              </a:extLst>
            </p:cNvPr>
            <p:cNvSpPr/>
            <p:nvPr/>
          </p:nvSpPr>
          <p:spPr>
            <a:xfrm>
              <a:off x="5436751" y="4009438"/>
              <a:ext cx="655782" cy="3925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id="{B1E1D58F-7DE7-4B4D-BD06-1A195CE2BEFD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>
              <a:off x="3555999" y="4401979"/>
              <a:ext cx="0" cy="308566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22E30722-8387-A94C-8F8D-46E11A566FAF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4" y="4401979"/>
              <a:ext cx="0" cy="308566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A1B81B51-AA7A-E847-B3B2-BABDF0CA6C5A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7" y="4401979"/>
              <a:ext cx="0" cy="308566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角丸四角形 76">
              <a:extLst>
                <a:ext uri="{FF2B5EF4-FFF2-40B4-BE49-F238E27FC236}">
                  <a16:creationId xmlns:a16="http://schemas.microsoft.com/office/drawing/2014/main" id="{7A599201-B7C9-764F-A4B8-77FC4E8511BA}"/>
                </a:ext>
              </a:extLst>
            </p:cNvPr>
            <p:cNvSpPr/>
            <p:nvPr/>
          </p:nvSpPr>
          <p:spPr>
            <a:xfrm>
              <a:off x="1773382" y="2041233"/>
              <a:ext cx="655782" cy="167409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F80FA9E5-4E6E-8443-8F6A-FBEB9B232094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2101273" y="1791853"/>
              <a:ext cx="0" cy="24938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7B78DCB7-EE22-6446-A2B3-53271612EAEF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2101273" y="3715323"/>
              <a:ext cx="0" cy="294113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角丸四角形 79">
              <a:extLst>
                <a:ext uri="{FF2B5EF4-FFF2-40B4-BE49-F238E27FC236}">
                  <a16:creationId xmlns:a16="http://schemas.microsoft.com/office/drawing/2014/main" id="{ACD09745-4290-8A4A-898F-59FB01111095}"/>
                </a:ext>
              </a:extLst>
            </p:cNvPr>
            <p:cNvSpPr/>
            <p:nvPr/>
          </p:nvSpPr>
          <p:spPr>
            <a:xfrm>
              <a:off x="1773382" y="1389358"/>
              <a:ext cx="655782" cy="3925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角丸四角形 80">
              <a:extLst>
                <a:ext uri="{FF2B5EF4-FFF2-40B4-BE49-F238E27FC236}">
                  <a16:creationId xmlns:a16="http://schemas.microsoft.com/office/drawing/2014/main" id="{052DC5EF-5DFE-7D4D-A3AC-41341EF165C4}"/>
                </a:ext>
              </a:extLst>
            </p:cNvPr>
            <p:cNvSpPr/>
            <p:nvPr/>
          </p:nvSpPr>
          <p:spPr>
            <a:xfrm>
              <a:off x="1773382" y="4009436"/>
              <a:ext cx="655782" cy="3925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A0415693-F43E-F349-8C61-A4F7125A96B1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2101273" y="4401977"/>
              <a:ext cx="0" cy="308566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角丸四角形 82">
              <a:extLst>
                <a:ext uri="{FF2B5EF4-FFF2-40B4-BE49-F238E27FC236}">
                  <a16:creationId xmlns:a16="http://schemas.microsoft.com/office/drawing/2014/main" id="{FC8696B5-CB7A-4A44-8D93-872190B2F153}"/>
                </a:ext>
              </a:extLst>
            </p:cNvPr>
            <p:cNvSpPr/>
            <p:nvPr/>
          </p:nvSpPr>
          <p:spPr>
            <a:xfrm>
              <a:off x="6867230" y="2024488"/>
              <a:ext cx="655782" cy="167409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77C47524-6C97-1045-911E-483EB6E03025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>
              <a:off x="7195121" y="1775108"/>
              <a:ext cx="0" cy="24938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>
              <a:extLst>
                <a:ext uri="{FF2B5EF4-FFF2-40B4-BE49-F238E27FC236}">
                  <a16:creationId xmlns:a16="http://schemas.microsoft.com/office/drawing/2014/main" id="{1E61F8EE-82E5-6B4D-B39D-FFF7A0AFB582}"/>
                </a:ext>
              </a:extLst>
            </p:cNvPr>
            <p:cNvCxnSpPr>
              <a:cxnSpLocks/>
              <a:endCxn id="87" idx="0"/>
            </p:cNvCxnSpPr>
            <p:nvPr/>
          </p:nvCxnSpPr>
          <p:spPr>
            <a:xfrm>
              <a:off x="7195121" y="3698578"/>
              <a:ext cx="0" cy="294113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角丸四角形 85">
              <a:extLst>
                <a:ext uri="{FF2B5EF4-FFF2-40B4-BE49-F238E27FC236}">
                  <a16:creationId xmlns:a16="http://schemas.microsoft.com/office/drawing/2014/main" id="{57FE22CB-0181-2743-B246-8CF4EA54AF4E}"/>
                </a:ext>
              </a:extLst>
            </p:cNvPr>
            <p:cNvSpPr/>
            <p:nvPr/>
          </p:nvSpPr>
          <p:spPr>
            <a:xfrm>
              <a:off x="6867230" y="1372613"/>
              <a:ext cx="655782" cy="3925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角丸四角形 86">
              <a:extLst>
                <a:ext uri="{FF2B5EF4-FFF2-40B4-BE49-F238E27FC236}">
                  <a16:creationId xmlns:a16="http://schemas.microsoft.com/office/drawing/2014/main" id="{F050925D-3DA3-7741-A3A8-22885F6E53D3}"/>
                </a:ext>
              </a:extLst>
            </p:cNvPr>
            <p:cNvSpPr/>
            <p:nvPr/>
          </p:nvSpPr>
          <p:spPr>
            <a:xfrm>
              <a:off x="6867230" y="3992691"/>
              <a:ext cx="655782" cy="3925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AFD6DF19-1AB0-4F44-B514-897A02877753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7195121" y="4385232"/>
              <a:ext cx="0" cy="308566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00E186B6-FB8E-B444-AC2E-BEF91E14E0C9}"/>
              </a:ext>
            </a:extLst>
          </p:cNvPr>
          <p:cNvGrpSpPr/>
          <p:nvPr/>
        </p:nvGrpSpPr>
        <p:grpSpPr>
          <a:xfrm>
            <a:off x="4007751" y="3493672"/>
            <a:ext cx="292607" cy="1373866"/>
            <a:chOff x="2345205" y="2921017"/>
            <a:chExt cx="292607" cy="1373866"/>
          </a:xfrm>
        </p:grpSpPr>
        <p:sp>
          <p:nvSpPr>
            <p:cNvPr id="39" name="円/楕円 38">
              <a:extLst>
                <a:ext uri="{FF2B5EF4-FFF2-40B4-BE49-F238E27FC236}">
                  <a16:creationId xmlns:a16="http://schemas.microsoft.com/office/drawing/2014/main" id="{F20AAC0C-165D-2342-91E6-A6336ECF28B3}"/>
                </a:ext>
              </a:extLst>
            </p:cNvPr>
            <p:cNvSpPr/>
            <p:nvPr/>
          </p:nvSpPr>
          <p:spPr>
            <a:xfrm>
              <a:off x="2345205" y="2921017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999B1E8C-FAFF-424C-B6E6-8A097185EC4B}"/>
                </a:ext>
              </a:extLst>
            </p:cNvPr>
            <p:cNvSpPr/>
            <p:nvPr/>
          </p:nvSpPr>
          <p:spPr>
            <a:xfrm>
              <a:off x="2349812" y="3284739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id="{91B01EB7-BEB2-434D-9FBB-47A4ABC54F26}"/>
                </a:ext>
              </a:extLst>
            </p:cNvPr>
            <p:cNvSpPr/>
            <p:nvPr/>
          </p:nvSpPr>
          <p:spPr>
            <a:xfrm>
              <a:off x="2349812" y="3648522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id="{CE94EB37-8811-A345-AC2E-20F9819F7630}"/>
                </a:ext>
              </a:extLst>
            </p:cNvPr>
            <p:cNvSpPr/>
            <p:nvPr/>
          </p:nvSpPr>
          <p:spPr>
            <a:xfrm>
              <a:off x="2345205" y="4006883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E7E6475-5EE8-FE48-9852-124E76CB92C2}"/>
              </a:ext>
            </a:extLst>
          </p:cNvPr>
          <p:cNvSpPr txBox="1"/>
          <p:nvPr/>
        </p:nvSpPr>
        <p:spPr>
          <a:xfrm>
            <a:off x="581733" y="1181952"/>
            <a:ext cx="6013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/>
              <a:t>時間方向に展開→誤差逆伝播法が適用可</a:t>
            </a:r>
          </a:p>
        </p:txBody>
      </p: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30CBD17F-E8A4-564C-A2BC-88F6EA1DE1B1}"/>
              </a:ext>
            </a:extLst>
          </p:cNvPr>
          <p:cNvGrpSpPr/>
          <p:nvPr/>
        </p:nvGrpSpPr>
        <p:grpSpPr>
          <a:xfrm>
            <a:off x="5426180" y="3493672"/>
            <a:ext cx="292607" cy="1373866"/>
            <a:chOff x="2345205" y="2921017"/>
            <a:chExt cx="292607" cy="1373866"/>
          </a:xfrm>
        </p:grpSpPr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15BF547B-C707-4F40-948D-D4EE3BCF60FA}"/>
                </a:ext>
              </a:extLst>
            </p:cNvPr>
            <p:cNvSpPr/>
            <p:nvPr/>
          </p:nvSpPr>
          <p:spPr>
            <a:xfrm>
              <a:off x="2345205" y="2921017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id="{9C193687-AD1D-054F-BF57-331AC669E276}"/>
                </a:ext>
              </a:extLst>
            </p:cNvPr>
            <p:cNvSpPr/>
            <p:nvPr/>
          </p:nvSpPr>
          <p:spPr>
            <a:xfrm>
              <a:off x="2349812" y="3284739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1A96370E-6035-634B-A1E2-FF609AEB67CB}"/>
                </a:ext>
              </a:extLst>
            </p:cNvPr>
            <p:cNvSpPr/>
            <p:nvPr/>
          </p:nvSpPr>
          <p:spPr>
            <a:xfrm>
              <a:off x="2349812" y="3648522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円/楕円 117">
              <a:extLst>
                <a:ext uri="{FF2B5EF4-FFF2-40B4-BE49-F238E27FC236}">
                  <a16:creationId xmlns:a16="http://schemas.microsoft.com/office/drawing/2014/main" id="{21B530AD-B88F-C548-9470-93F6016FCB08}"/>
                </a:ext>
              </a:extLst>
            </p:cNvPr>
            <p:cNvSpPr/>
            <p:nvPr/>
          </p:nvSpPr>
          <p:spPr>
            <a:xfrm>
              <a:off x="2345205" y="4006883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0599398D-E39C-E840-AB77-5F0C0BFFF446}"/>
              </a:ext>
            </a:extLst>
          </p:cNvPr>
          <p:cNvGrpSpPr/>
          <p:nvPr/>
        </p:nvGrpSpPr>
        <p:grpSpPr>
          <a:xfrm>
            <a:off x="6531580" y="3495998"/>
            <a:ext cx="292607" cy="1373866"/>
            <a:chOff x="2345205" y="2921017"/>
            <a:chExt cx="292607" cy="1373866"/>
          </a:xfrm>
        </p:grpSpPr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D0146ECA-E8A0-6941-849D-8299DE4529DE}"/>
                </a:ext>
              </a:extLst>
            </p:cNvPr>
            <p:cNvSpPr/>
            <p:nvPr/>
          </p:nvSpPr>
          <p:spPr>
            <a:xfrm>
              <a:off x="2345205" y="2921017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7B2F6621-03B8-BF4A-916F-B2483CCE552A}"/>
                </a:ext>
              </a:extLst>
            </p:cNvPr>
            <p:cNvSpPr/>
            <p:nvPr/>
          </p:nvSpPr>
          <p:spPr>
            <a:xfrm>
              <a:off x="2349812" y="3284739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円/楕円 121">
              <a:extLst>
                <a:ext uri="{FF2B5EF4-FFF2-40B4-BE49-F238E27FC236}">
                  <a16:creationId xmlns:a16="http://schemas.microsoft.com/office/drawing/2014/main" id="{E9278B2D-4D42-644B-840B-1DECAFFE2D9E}"/>
                </a:ext>
              </a:extLst>
            </p:cNvPr>
            <p:cNvSpPr/>
            <p:nvPr/>
          </p:nvSpPr>
          <p:spPr>
            <a:xfrm>
              <a:off x="2349812" y="3648522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C841CC53-43CA-C346-99AB-C7A5101B2E19}"/>
                </a:ext>
              </a:extLst>
            </p:cNvPr>
            <p:cNvSpPr/>
            <p:nvPr/>
          </p:nvSpPr>
          <p:spPr>
            <a:xfrm>
              <a:off x="2345205" y="4006883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6F3A4327-8D80-7E49-9BF5-A463EB523720}"/>
              </a:ext>
            </a:extLst>
          </p:cNvPr>
          <p:cNvGrpSpPr/>
          <p:nvPr/>
        </p:nvGrpSpPr>
        <p:grpSpPr>
          <a:xfrm>
            <a:off x="7644568" y="3476927"/>
            <a:ext cx="292607" cy="1373866"/>
            <a:chOff x="2345205" y="2921017"/>
            <a:chExt cx="292607" cy="1373866"/>
          </a:xfrm>
        </p:grpSpPr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id="{441E6E72-08EC-1D4A-9349-723DF4E4F0DA}"/>
                </a:ext>
              </a:extLst>
            </p:cNvPr>
            <p:cNvSpPr/>
            <p:nvPr/>
          </p:nvSpPr>
          <p:spPr>
            <a:xfrm>
              <a:off x="2345205" y="2921017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円/楕円 125">
              <a:extLst>
                <a:ext uri="{FF2B5EF4-FFF2-40B4-BE49-F238E27FC236}">
                  <a16:creationId xmlns:a16="http://schemas.microsoft.com/office/drawing/2014/main" id="{F2482C7B-3D87-204E-8965-09891173A28B}"/>
                </a:ext>
              </a:extLst>
            </p:cNvPr>
            <p:cNvSpPr/>
            <p:nvPr/>
          </p:nvSpPr>
          <p:spPr>
            <a:xfrm>
              <a:off x="2349812" y="3284739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id="{D09F9EE8-7DB6-C741-9DC2-A620F61B72BD}"/>
                </a:ext>
              </a:extLst>
            </p:cNvPr>
            <p:cNvSpPr/>
            <p:nvPr/>
          </p:nvSpPr>
          <p:spPr>
            <a:xfrm>
              <a:off x="2349812" y="3648522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id="{F848C8A7-B310-1F49-8833-FE1BE729E9B9}"/>
                </a:ext>
              </a:extLst>
            </p:cNvPr>
            <p:cNvSpPr/>
            <p:nvPr/>
          </p:nvSpPr>
          <p:spPr>
            <a:xfrm>
              <a:off x="2345205" y="4006883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AE5737EF-3AF9-AB4D-8EB1-BDDE533B3922}"/>
              </a:ext>
            </a:extLst>
          </p:cNvPr>
          <p:cNvGrpSpPr/>
          <p:nvPr/>
        </p:nvGrpSpPr>
        <p:grpSpPr>
          <a:xfrm>
            <a:off x="9071581" y="3482398"/>
            <a:ext cx="292607" cy="1373866"/>
            <a:chOff x="2345205" y="2921017"/>
            <a:chExt cx="292607" cy="1373866"/>
          </a:xfrm>
        </p:grpSpPr>
        <p:sp>
          <p:nvSpPr>
            <p:cNvPr id="130" name="円/楕円 129">
              <a:extLst>
                <a:ext uri="{FF2B5EF4-FFF2-40B4-BE49-F238E27FC236}">
                  <a16:creationId xmlns:a16="http://schemas.microsoft.com/office/drawing/2014/main" id="{7C5C5F61-C6F2-D345-A55D-29FB9E58DE6C}"/>
                </a:ext>
              </a:extLst>
            </p:cNvPr>
            <p:cNvSpPr/>
            <p:nvPr/>
          </p:nvSpPr>
          <p:spPr>
            <a:xfrm>
              <a:off x="2345205" y="2921017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C6FE9BFF-79DA-2A4D-B994-8811EC1F4DE8}"/>
                </a:ext>
              </a:extLst>
            </p:cNvPr>
            <p:cNvSpPr/>
            <p:nvPr/>
          </p:nvSpPr>
          <p:spPr>
            <a:xfrm>
              <a:off x="2349812" y="3284739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5825CA61-EE80-8E44-AE81-A18521C625CF}"/>
                </a:ext>
              </a:extLst>
            </p:cNvPr>
            <p:cNvSpPr/>
            <p:nvPr/>
          </p:nvSpPr>
          <p:spPr>
            <a:xfrm>
              <a:off x="2349812" y="3648522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3" name="円/楕円 132">
              <a:extLst>
                <a:ext uri="{FF2B5EF4-FFF2-40B4-BE49-F238E27FC236}">
                  <a16:creationId xmlns:a16="http://schemas.microsoft.com/office/drawing/2014/main" id="{9E8B2112-706B-4446-B928-88A18C8ED0FF}"/>
                </a:ext>
              </a:extLst>
            </p:cNvPr>
            <p:cNvSpPr/>
            <p:nvPr/>
          </p:nvSpPr>
          <p:spPr>
            <a:xfrm>
              <a:off x="2345205" y="4006883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4" name="角丸四角形 133">
            <a:extLst>
              <a:ext uri="{FF2B5EF4-FFF2-40B4-BE49-F238E27FC236}">
                <a16:creationId xmlns:a16="http://schemas.microsoft.com/office/drawing/2014/main" id="{2348F216-3FAD-6C46-874B-FBF5794EEBCF}"/>
              </a:ext>
            </a:extLst>
          </p:cNvPr>
          <p:cNvSpPr/>
          <p:nvPr/>
        </p:nvSpPr>
        <p:spPr>
          <a:xfrm>
            <a:off x="2690093" y="3343560"/>
            <a:ext cx="655782" cy="1674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99598536-3F04-AA4B-B814-F9990DEC9CA9}"/>
              </a:ext>
            </a:extLst>
          </p:cNvPr>
          <p:cNvGrpSpPr/>
          <p:nvPr/>
        </p:nvGrpSpPr>
        <p:grpSpPr>
          <a:xfrm>
            <a:off x="2850898" y="3493672"/>
            <a:ext cx="292607" cy="1373866"/>
            <a:chOff x="2345205" y="2921017"/>
            <a:chExt cx="292607" cy="1373866"/>
          </a:xfrm>
        </p:grpSpPr>
        <p:sp>
          <p:nvSpPr>
            <p:cNvPr id="136" name="円/楕円 135">
              <a:extLst>
                <a:ext uri="{FF2B5EF4-FFF2-40B4-BE49-F238E27FC236}">
                  <a16:creationId xmlns:a16="http://schemas.microsoft.com/office/drawing/2014/main" id="{ADFD6261-9198-9A43-B0F9-4E0E5A7A9CD0}"/>
                </a:ext>
              </a:extLst>
            </p:cNvPr>
            <p:cNvSpPr/>
            <p:nvPr/>
          </p:nvSpPr>
          <p:spPr>
            <a:xfrm>
              <a:off x="2345205" y="2921017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96A4FC64-3D37-FC4D-BADA-6AA5769F10ED}"/>
                </a:ext>
              </a:extLst>
            </p:cNvPr>
            <p:cNvSpPr/>
            <p:nvPr/>
          </p:nvSpPr>
          <p:spPr>
            <a:xfrm>
              <a:off x="2349812" y="3284739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D6FB9832-3313-D140-A08B-CD03947DD3E7}"/>
                </a:ext>
              </a:extLst>
            </p:cNvPr>
            <p:cNvSpPr/>
            <p:nvPr/>
          </p:nvSpPr>
          <p:spPr>
            <a:xfrm>
              <a:off x="2349812" y="3648522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C47CEEAB-7F7B-8A4A-A9DE-31A06B066611}"/>
                </a:ext>
              </a:extLst>
            </p:cNvPr>
            <p:cNvSpPr/>
            <p:nvPr/>
          </p:nvSpPr>
          <p:spPr>
            <a:xfrm>
              <a:off x="2345205" y="4006883"/>
              <a:ext cx="288000" cy="28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CA966FAA-12B7-2144-9BD3-B2CC0C89A647}"/>
              </a:ext>
            </a:extLst>
          </p:cNvPr>
          <p:cNvCxnSpPr/>
          <p:nvPr/>
        </p:nvCxnSpPr>
        <p:spPr>
          <a:xfrm flipV="1">
            <a:off x="3329712" y="4180605"/>
            <a:ext cx="450273" cy="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F641941B-9A04-DC49-8F9B-5087BE358E73}"/>
                  </a:ext>
                </a:extLst>
              </p:cNvPr>
              <p:cNvSpPr txBox="1"/>
              <p:nvPr/>
            </p:nvSpPr>
            <p:spPr>
              <a:xfrm>
                <a:off x="2793288" y="2125298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F641941B-9A04-DC49-8F9B-5087BE358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288" y="2125298"/>
                <a:ext cx="37863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テキスト ボックス 141">
                <a:extLst>
                  <a:ext uri="{FF2B5EF4-FFF2-40B4-BE49-F238E27FC236}">
                    <a16:creationId xmlns:a16="http://schemas.microsoft.com/office/drawing/2014/main" id="{0FFBC430-8400-F84D-B96A-7B5C984F21A0}"/>
                  </a:ext>
                </a:extLst>
              </p:cNvPr>
              <p:cNvSpPr txBox="1"/>
              <p:nvPr/>
            </p:nvSpPr>
            <p:spPr>
              <a:xfrm>
                <a:off x="3960032" y="2129217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2" name="テキスト ボックス 141">
                <a:extLst>
                  <a:ext uri="{FF2B5EF4-FFF2-40B4-BE49-F238E27FC236}">
                    <a16:creationId xmlns:a16="http://schemas.microsoft.com/office/drawing/2014/main" id="{0FFBC430-8400-F84D-B96A-7B5C984F2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32" y="2129217"/>
                <a:ext cx="378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FC40C95A-3014-6844-8070-1354837D1D75}"/>
                  </a:ext>
                </a:extLst>
              </p:cNvPr>
              <p:cNvSpPr txBox="1"/>
              <p:nvPr/>
            </p:nvSpPr>
            <p:spPr>
              <a:xfrm>
                <a:off x="5174495" y="2129217"/>
                <a:ext cx="7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FC40C95A-3014-6844-8070-1354837D1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495" y="2129217"/>
                <a:ext cx="7913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7A36A252-1584-EA44-A056-EC57F0338BEA}"/>
                  </a:ext>
                </a:extLst>
              </p:cNvPr>
              <p:cNvSpPr txBox="1"/>
              <p:nvPr/>
            </p:nvSpPr>
            <p:spPr>
              <a:xfrm>
                <a:off x="6507274" y="2125297"/>
                <a:ext cx="387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7A36A252-1584-EA44-A056-EC57F0338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274" y="2125297"/>
                <a:ext cx="3874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4F5A3871-5166-484E-ADD8-0F63A1A385D2}"/>
                  </a:ext>
                </a:extLst>
              </p:cNvPr>
              <p:cNvSpPr txBox="1"/>
              <p:nvPr/>
            </p:nvSpPr>
            <p:spPr>
              <a:xfrm>
                <a:off x="7391721" y="2121994"/>
                <a:ext cx="7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4F5A3871-5166-484E-ADD8-0F63A1A38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721" y="2121994"/>
                <a:ext cx="7913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8FDEB4FE-0E87-AC45-90F7-E4C9A3483B65}"/>
                  </a:ext>
                </a:extLst>
              </p:cNvPr>
              <p:cNvSpPr txBox="1"/>
              <p:nvPr/>
            </p:nvSpPr>
            <p:spPr>
              <a:xfrm>
                <a:off x="9018924" y="2119766"/>
                <a:ext cx="393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8FDEB4FE-0E87-AC45-90F7-E4C9A3483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924" y="2119766"/>
                <a:ext cx="3933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98CB421-AFD4-7B41-B964-06C47361C656}"/>
              </a:ext>
            </a:extLst>
          </p:cNvPr>
          <p:cNvSpPr txBox="1"/>
          <p:nvPr/>
        </p:nvSpPr>
        <p:spPr>
          <a:xfrm>
            <a:off x="2103091" y="2129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時刻</a:t>
            </a:r>
          </a:p>
        </p:txBody>
      </p:sp>
    </p:spTree>
    <p:extLst>
      <p:ext uri="{BB962C8B-B14F-4D97-AF65-F5344CB8AC3E}">
        <p14:creationId xmlns:p14="http://schemas.microsoft.com/office/powerpoint/2010/main" val="414917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5D9E28-B9B1-8E42-9147-5FE3F111B189}"/>
              </a:ext>
            </a:extLst>
          </p:cNvPr>
          <p:cNvSpPr txBox="1"/>
          <p:nvPr/>
        </p:nvSpPr>
        <p:spPr>
          <a:xfrm>
            <a:off x="266489" y="370178"/>
            <a:ext cx="1072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リカレントニューラルネットワークの適用例</a:t>
            </a:r>
            <a:endParaRPr lang="en-US" altLang="ja-JP" sz="40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4B6D87C-4E40-D747-BB7A-9EDB340A2571}"/>
              </a:ext>
            </a:extLst>
          </p:cNvPr>
          <p:cNvSpPr txBox="1"/>
          <p:nvPr/>
        </p:nvSpPr>
        <p:spPr>
          <a:xfrm>
            <a:off x="471054" y="1615811"/>
            <a:ext cx="69365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/>
              <a:t>フィードバック結合をもつ</a:t>
            </a:r>
            <a:br>
              <a:rPr lang="en-US" altLang="ja-JP" sz="2800" dirty="0"/>
            </a:br>
            <a:r>
              <a:rPr lang="ja-JP" altLang="en-US" sz="2800"/>
              <a:t>→動的データ、時系列データへの適用が</a:t>
            </a:r>
            <a:endParaRPr lang="en-US" altLang="ja-JP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800"/>
              <a:t>信号解析</a:t>
            </a:r>
            <a:endParaRPr kumimoji="1" lang="en-US" altLang="ja-JP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/>
              <a:t>文字列</a:t>
            </a:r>
            <a:endParaRPr kumimoji="1" lang="en-US" altLang="ja-JP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/>
              <a:t>動画解析</a:t>
            </a:r>
            <a:endParaRPr lang="en-US" altLang="ja-JP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800"/>
              <a:t>物理モデル</a:t>
            </a:r>
            <a:endParaRPr lang="en-US" altLang="ja-JP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CCCA5-1867-9641-9DA6-9741B6F81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310" y="2628764"/>
            <a:ext cx="5438275" cy="204992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3CF784D-97AF-E847-B926-F527EDD3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310" y="4663245"/>
            <a:ext cx="5438275" cy="205678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03FB34-569E-5742-AB54-D036779E9CB8}"/>
              </a:ext>
            </a:extLst>
          </p:cNvPr>
          <p:cNvSpPr txBox="1"/>
          <p:nvPr/>
        </p:nvSpPr>
        <p:spPr>
          <a:xfrm>
            <a:off x="9362365" y="2259432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</a:t>
            </a:r>
            <a:r>
              <a:rPr kumimoji="1" lang="en-US" altLang="ja-JP" sz="2400" dirty="0"/>
              <a:t>in</a:t>
            </a:r>
            <a:r>
              <a:rPr kumimoji="1" lang="ja-JP" altLang="en-US" sz="2400"/>
              <a:t>波の推定例</a:t>
            </a:r>
          </a:p>
        </p:txBody>
      </p:sp>
    </p:spTree>
    <p:extLst>
      <p:ext uri="{BB962C8B-B14F-4D97-AF65-F5344CB8AC3E}">
        <p14:creationId xmlns:p14="http://schemas.microsoft.com/office/powerpoint/2010/main" val="385999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5D9E28-B9B1-8E42-9147-5FE3F111B189}"/>
              </a:ext>
            </a:extLst>
          </p:cNvPr>
          <p:cNvSpPr txBox="1"/>
          <p:nvPr/>
        </p:nvSpPr>
        <p:spPr>
          <a:xfrm>
            <a:off x="266489" y="370178"/>
            <a:ext cx="10783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動的システムのモデリング</a:t>
            </a:r>
            <a:r>
              <a:rPr lang="en-US" altLang="ja-JP" sz="4000" dirty="0"/>
              <a:t>  (P.23 </a:t>
            </a:r>
            <a:r>
              <a:rPr lang="ja-JP" altLang="en-US" sz="4000"/>
              <a:t>コラムより</a:t>
            </a:r>
            <a:r>
              <a:rPr lang="en-US" altLang="ja-JP" sz="4000" dirty="0"/>
              <a:t>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D408367-BC07-3742-9BE9-627934BED4EF}"/>
              </a:ext>
            </a:extLst>
          </p:cNvPr>
          <p:cNvSpPr txBox="1"/>
          <p:nvPr/>
        </p:nvSpPr>
        <p:spPr>
          <a:xfrm>
            <a:off x="849745" y="1308318"/>
            <a:ext cx="7109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/>
              <a:t>モデルの枠組みを適切に選ぶ必要がある</a:t>
            </a:r>
            <a:endParaRPr lang="en-US" altLang="ja-JP" sz="2800" dirty="0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103D83D2-8712-694A-8E21-902B37BC7E53}"/>
              </a:ext>
            </a:extLst>
          </p:cNvPr>
          <p:cNvCxnSpPr/>
          <p:nvPr/>
        </p:nvCxnSpPr>
        <p:spPr>
          <a:xfrm>
            <a:off x="1093389" y="3502892"/>
            <a:ext cx="4156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9509C1-B215-304D-A5DE-B14F60E327CF}"/>
              </a:ext>
            </a:extLst>
          </p:cNvPr>
          <p:cNvSpPr txBox="1"/>
          <p:nvPr/>
        </p:nvSpPr>
        <p:spPr>
          <a:xfrm>
            <a:off x="1622993" y="308739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/>
              <a:t>決定論的</a:t>
            </a:r>
            <a:endParaRPr kumimoji="1" lang="en-US" altLang="ja-JP" sz="2400" b="1" dirty="0"/>
          </a:p>
          <a:p>
            <a:pPr algn="ctr"/>
            <a:r>
              <a:rPr lang="ja-JP" altLang="en-US" sz="2400" b="1"/>
              <a:t>現象</a:t>
            </a:r>
            <a:endParaRPr kumimoji="1" lang="ja-JP" altLang="en-US" sz="2400" b="1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8B0EF6BF-4076-2842-8C4A-099B90473B65}"/>
              </a:ext>
            </a:extLst>
          </p:cNvPr>
          <p:cNvCxnSpPr/>
          <p:nvPr/>
        </p:nvCxnSpPr>
        <p:spPr>
          <a:xfrm>
            <a:off x="1093388" y="5650347"/>
            <a:ext cx="4156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E61E099-0DBF-9A4B-875D-66A8D151436A}"/>
              </a:ext>
            </a:extLst>
          </p:cNvPr>
          <p:cNvSpPr txBox="1"/>
          <p:nvPr/>
        </p:nvSpPr>
        <p:spPr>
          <a:xfrm>
            <a:off x="1622993" y="523484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/>
              <a:t>確率</a:t>
            </a:r>
            <a:r>
              <a:rPr kumimoji="1" lang="ja-JP" altLang="en-US" sz="2400" b="1"/>
              <a:t>論的</a:t>
            </a:r>
            <a:endParaRPr kumimoji="1" lang="en-US" altLang="ja-JP" sz="2400" b="1" dirty="0"/>
          </a:p>
          <a:p>
            <a:pPr algn="ctr"/>
            <a:r>
              <a:rPr lang="ja-JP" altLang="en-US" sz="2400" b="1"/>
              <a:t>現象</a:t>
            </a:r>
            <a:endParaRPr kumimoji="1" lang="ja-JP" altLang="en-US" sz="2400" b="1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DFA950E-6819-7F42-B624-AA717A0AEC4C}"/>
              </a:ext>
            </a:extLst>
          </p:cNvPr>
          <p:cNvCxnSpPr>
            <a:cxnSpLocks/>
          </p:cNvCxnSpPr>
          <p:nvPr/>
        </p:nvCxnSpPr>
        <p:spPr>
          <a:xfrm>
            <a:off x="1093388" y="3472872"/>
            <a:ext cx="0" cy="221441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2619E20F-E3F2-2E46-92A2-E06CCD37EF9E}"/>
              </a:ext>
            </a:extLst>
          </p:cNvPr>
          <p:cNvCxnSpPr>
            <a:cxnSpLocks/>
          </p:cNvCxnSpPr>
          <p:nvPr/>
        </p:nvCxnSpPr>
        <p:spPr>
          <a:xfrm>
            <a:off x="3434806" y="3146372"/>
            <a:ext cx="0" cy="247280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67A45F84-9AF8-DC4A-9530-5EDE4831977E}"/>
              </a:ext>
            </a:extLst>
          </p:cNvPr>
          <p:cNvCxnSpPr/>
          <p:nvPr/>
        </p:nvCxnSpPr>
        <p:spPr>
          <a:xfrm>
            <a:off x="3434806" y="3152924"/>
            <a:ext cx="4156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6367738-EE27-8C4E-9A7D-50133E927575}"/>
              </a:ext>
            </a:extLst>
          </p:cNvPr>
          <p:cNvCxnSpPr/>
          <p:nvPr/>
        </p:nvCxnSpPr>
        <p:spPr>
          <a:xfrm>
            <a:off x="3402477" y="5619175"/>
            <a:ext cx="4156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C87BEC6-4576-5140-9C5C-314768D56A66}"/>
              </a:ext>
            </a:extLst>
          </p:cNvPr>
          <p:cNvCxnSpPr/>
          <p:nvPr/>
        </p:nvCxnSpPr>
        <p:spPr>
          <a:xfrm>
            <a:off x="2986840" y="3512128"/>
            <a:ext cx="4156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D7AAE0E-76CA-FF43-928F-15D6F4886022}"/>
              </a:ext>
            </a:extLst>
          </p:cNvPr>
          <p:cNvSpPr txBox="1"/>
          <p:nvPr/>
        </p:nvSpPr>
        <p:spPr>
          <a:xfrm>
            <a:off x="3860618" y="273087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/>
              <a:t>事前知識</a:t>
            </a:r>
            <a:endParaRPr kumimoji="1" lang="en-US" altLang="ja-JP" sz="2400" b="1" dirty="0"/>
          </a:p>
          <a:p>
            <a:pPr algn="ctr"/>
            <a:r>
              <a:rPr lang="ja-JP" altLang="en-US" sz="2400" b="1"/>
              <a:t>あり</a:t>
            </a:r>
            <a:endParaRPr kumimoji="1" lang="en-US" altLang="ja-JP" sz="2400" b="1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98B20C3-5137-F444-BD15-15E3EE0284F6}"/>
              </a:ext>
            </a:extLst>
          </p:cNvPr>
          <p:cNvSpPr txBox="1"/>
          <p:nvPr/>
        </p:nvSpPr>
        <p:spPr>
          <a:xfrm>
            <a:off x="3850443" y="527179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/>
              <a:t>事前知識</a:t>
            </a:r>
            <a:endParaRPr kumimoji="1" lang="en-US" altLang="ja-JP" sz="2400" b="1" dirty="0"/>
          </a:p>
          <a:p>
            <a:pPr algn="ctr"/>
            <a:r>
              <a:rPr kumimoji="1" lang="ja-JP" altLang="en-US" sz="2400" b="1"/>
              <a:t>なし</a:t>
            </a:r>
            <a:endParaRPr kumimoji="1" lang="en-US" altLang="ja-JP" sz="2400" b="1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43CC920-EF29-A94C-A325-9DA20496B947}"/>
              </a:ext>
            </a:extLst>
          </p:cNvPr>
          <p:cNvSpPr txBox="1"/>
          <p:nvPr/>
        </p:nvSpPr>
        <p:spPr>
          <a:xfrm>
            <a:off x="6026726" y="1965090"/>
            <a:ext cx="5724644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/>
              <a:t>モデリングの枠組み</a:t>
            </a:r>
            <a:endParaRPr lang="en-US" altLang="ja-JP" sz="2400" b="1" dirty="0"/>
          </a:p>
          <a:p>
            <a:r>
              <a:rPr lang="ja-JP" altLang="en-US" sz="2400"/>
              <a:t>物理モデル（微分方程式、差分方程式）</a:t>
            </a:r>
            <a:endParaRPr kumimoji="1" lang="en-US" altLang="ja-JP" sz="2400" dirty="0"/>
          </a:p>
          <a:p>
            <a:pPr lvl="1"/>
            <a:r>
              <a:rPr lang="ja-JP" altLang="en-US" sz="2400"/>
              <a:t>＋パラメータ最適化</a:t>
            </a:r>
            <a:endParaRPr lang="en-US" altLang="ja-JP" sz="2400" dirty="0"/>
          </a:p>
          <a:p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b="1"/>
              <a:t>構成されるモデル</a:t>
            </a:r>
            <a:endParaRPr kumimoji="1" lang="en-US" altLang="ja-JP" sz="2400" b="1" dirty="0"/>
          </a:p>
          <a:p>
            <a:r>
              <a:rPr kumimoji="1" lang="ja-JP" altLang="en-US" sz="2400"/>
              <a:t>ホワイトボックス</a:t>
            </a:r>
            <a:endParaRPr kumimoji="1" lang="en-US" altLang="ja-JP" sz="2400" dirty="0"/>
          </a:p>
          <a:p>
            <a:r>
              <a:rPr lang="ja-JP" altLang="en-US" sz="2400"/>
              <a:t>構成要素の物理的意味が明らか</a:t>
            </a:r>
            <a:endParaRPr kumimoji="1" lang="en-US" altLang="ja-JP" sz="2400" dirty="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C8D48FC1-3DA8-A641-A1DC-5E5066B4ECD0}"/>
              </a:ext>
            </a:extLst>
          </p:cNvPr>
          <p:cNvCxnSpPr/>
          <p:nvPr/>
        </p:nvCxnSpPr>
        <p:spPr>
          <a:xfrm>
            <a:off x="5266215" y="3152924"/>
            <a:ext cx="4156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BCD0B530-4CEC-E54F-9D56-0F06E4751364}"/>
              </a:ext>
            </a:extLst>
          </p:cNvPr>
          <p:cNvCxnSpPr/>
          <p:nvPr/>
        </p:nvCxnSpPr>
        <p:spPr>
          <a:xfrm>
            <a:off x="5276390" y="5614419"/>
            <a:ext cx="4156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8BE74983-B97C-5A46-B4BB-21113DCA599B}"/>
              </a:ext>
            </a:extLst>
          </p:cNvPr>
          <p:cNvSpPr txBox="1"/>
          <p:nvPr/>
        </p:nvSpPr>
        <p:spPr>
          <a:xfrm>
            <a:off x="6026727" y="4727017"/>
            <a:ext cx="5724644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b="1"/>
              <a:t>モデリングの枠組み</a:t>
            </a:r>
            <a:endParaRPr lang="en-US" altLang="ja-JP" sz="2400" b="1" dirty="0"/>
          </a:p>
          <a:p>
            <a:r>
              <a:rPr lang="en-US" altLang="ja-JP" sz="2400" dirty="0"/>
              <a:t>RNN</a:t>
            </a:r>
          </a:p>
          <a:p>
            <a:endParaRPr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b="1"/>
              <a:t>構成されるモデル</a:t>
            </a:r>
            <a:endParaRPr kumimoji="1" lang="en-US" altLang="ja-JP" sz="2400" b="1" dirty="0"/>
          </a:p>
          <a:p>
            <a:r>
              <a:rPr kumimoji="1" lang="ja-JP" altLang="en-US" sz="2400"/>
              <a:t>ブラックボックス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03501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5D9E28-B9B1-8E42-9147-5FE3F111B189}"/>
              </a:ext>
            </a:extLst>
          </p:cNvPr>
          <p:cNvSpPr txBox="1"/>
          <p:nvPr/>
        </p:nvSpPr>
        <p:spPr>
          <a:xfrm>
            <a:off x="266489" y="370178"/>
            <a:ext cx="552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一般</a:t>
            </a:r>
            <a:r>
              <a:rPr lang="en-US" altLang="ja-JP" sz="4000" dirty="0"/>
              <a:t>RNN</a:t>
            </a:r>
            <a:r>
              <a:rPr lang="ja-JP" altLang="en-US" sz="4000"/>
              <a:t>モデル</a:t>
            </a:r>
            <a:r>
              <a:rPr lang="en-US" altLang="ja-JP" sz="4000" dirty="0"/>
              <a:t> (2.7.1)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74FAE542-0A57-114D-93D2-2E35AA7081A8}"/>
                  </a:ext>
                </a:extLst>
              </p:cNvPr>
              <p:cNvSpPr txBox="1"/>
              <p:nvPr/>
            </p:nvSpPr>
            <p:spPr>
              <a:xfrm>
                <a:off x="310279" y="1029836"/>
                <a:ext cx="11477950" cy="2347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2400"/>
                  <a:t>時刻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sz="2400"/>
                  <a:t>において</a:t>
                </a:r>
                <a:endParaRPr lang="en-US" altLang="ja-JP" sz="2400" dirty="0"/>
              </a:p>
              <a:p>
                <a:pPr lvl="1"/>
                <a:r>
                  <a:rPr kumimoji="1" lang="ja-JP" altLang="en-US" sz="2400"/>
                  <a:t>入力ベクトル　</a:t>
                </a:r>
                <a14:m>
                  <m:oMath xmlns:m="http://schemas.openxmlformats.org/officeDocument/2006/math">
                    <m:r>
                      <a:rPr kumimoji="1" lang="en-US" altLang="ja-JP" sz="2400" b="1" i="0" smtClean="0"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ja-JP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ja-JP" altLang="en-US" sz="2400" b="0" i="1" dirty="0">
                    <a:latin typeface="Cambria Math" panose="02040503050406030204" pitchFamily="18" charset="0"/>
                  </a:rPr>
                  <a:t>　　　　　　　　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in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ja-JP" altLang="en-US" sz="2400"/>
                  <a:t>状態ベクトル　</a:t>
                </a:r>
                <a14:m>
                  <m:oMath xmlns:m="http://schemas.openxmlformats.org/officeDocument/2006/math">
                    <m:r>
                      <a:rPr lang="en-US" altLang="ja-JP" sz="2400" b="1" i="0" smtClean="0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ja-JP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2400" dirty="0"/>
                  <a:t>　　　　　　　　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sz="2400" dirty="0"/>
              </a:p>
              <a:p>
                <a:pPr lvl="1"/>
                <a:r>
                  <a:rPr lang="ja-JP" altLang="en-US" sz="2400"/>
                  <a:t>出力ベクトル　</a:t>
                </a:r>
                <a14:m>
                  <m:oMath xmlns:m="http://schemas.openxmlformats.org/officeDocument/2006/math">
                    <m:r>
                      <a:rPr lang="en-US" altLang="ja-JP" sz="2400" b="1" i="0" smtClean="0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ja-JP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2400"/>
                  <a:t>　　　　　　　　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out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p>
                        </m:sSubSup>
                      </m:e>
                    </m:d>
                  </m:oMath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74FAE542-0A57-114D-93D2-2E35AA708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79" y="1029836"/>
                <a:ext cx="11477950" cy="2347374"/>
              </a:xfrm>
              <a:prstGeom prst="rect">
                <a:avLst/>
              </a:prstGeom>
              <a:blipFill>
                <a:blip r:embed="rId2"/>
                <a:stretch>
                  <a:fillRect l="-1657" t="-4324" b="-16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F34CAFC9-13A9-1A42-B70F-D1CE7327E7A1}"/>
              </a:ext>
            </a:extLst>
          </p:cNvPr>
          <p:cNvGrpSpPr/>
          <p:nvPr/>
        </p:nvGrpSpPr>
        <p:grpSpPr>
          <a:xfrm>
            <a:off x="1084329" y="3968128"/>
            <a:ext cx="1895204" cy="2660072"/>
            <a:chOff x="2618942" y="3749964"/>
            <a:chExt cx="1895204" cy="2660072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8EC265E6-EE2B-9C46-9D51-C3AE9FEB3A41}"/>
                </a:ext>
              </a:extLst>
            </p:cNvPr>
            <p:cNvGrpSpPr/>
            <p:nvPr/>
          </p:nvGrpSpPr>
          <p:grpSpPr>
            <a:xfrm>
              <a:off x="2618942" y="3749964"/>
              <a:ext cx="964156" cy="2660072"/>
              <a:chOff x="2618942" y="3749964"/>
              <a:chExt cx="964156" cy="2660072"/>
            </a:xfrm>
          </p:grpSpPr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3F63F4DE-B635-0C4C-A5EE-2A0AA64057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9081" y="4045527"/>
                <a:ext cx="360000" cy="36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/楕円 8">
                <a:extLst>
                  <a:ext uri="{FF2B5EF4-FFF2-40B4-BE49-F238E27FC236}">
                    <a16:creationId xmlns:a16="http://schemas.microsoft.com/office/drawing/2014/main" id="{3ECC0560-CB9E-554C-8EB5-3C093D3E77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9081" y="4659745"/>
                <a:ext cx="360000" cy="36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円/楕円 9">
                <a:extLst>
                  <a:ext uri="{FF2B5EF4-FFF2-40B4-BE49-F238E27FC236}">
                    <a16:creationId xmlns:a16="http://schemas.microsoft.com/office/drawing/2014/main" id="{2C71CF82-6A67-B04D-931E-33176D021C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19081" y="5763491"/>
                <a:ext cx="360000" cy="36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AB1BB9EF-C75A-EE49-865A-EFAF7C55F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3541" y="4225527"/>
                <a:ext cx="4955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ED9407E1-39BC-9A48-BCE2-957C1E842F03}"/>
                  </a:ext>
                </a:extLst>
              </p:cNvPr>
              <p:cNvSpPr/>
              <p:nvPr/>
            </p:nvSpPr>
            <p:spPr>
              <a:xfrm>
                <a:off x="3036007" y="3749964"/>
                <a:ext cx="547091" cy="2660072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BD3EE7F1-15F9-6747-AE89-C2523D55D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942" y="4839745"/>
                <a:ext cx="4955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D05F06F-3576-8E48-8343-875B22B1A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942" y="5953564"/>
                <a:ext cx="4955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正方形/長方形 27">
                    <a:extLst>
                      <a:ext uri="{FF2B5EF4-FFF2-40B4-BE49-F238E27FC236}">
                        <a16:creationId xmlns:a16="http://schemas.microsoft.com/office/drawing/2014/main" id="{26FCF23D-9A08-564F-8896-FB39045692E8}"/>
                      </a:ext>
                    </a:extLst>
                  </p:cNvPr>
                  <p:cNvSpPr/>
                  <p:nvPr/>
                </p:nvSpPr>
                <p:spPr>
                  <a:xfrm>
                    <a:off x="3148290" y="5182871"/>
                    <a:ext cx="32252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ja-JP" altLang="en-US"/>
                  </a:p>
                </p:txBody>
              </p:sp>
            </mc:Choice>
            <mc:Fallback xmlns="">
              <p:sp>
                <p:nvSpPr>
                  <p:cNvPr id="28" name="正方形/長方形 27">
                    <a:extLst>
                      <a:ext uri="{FF2B5EF4-FFF2-40B4-BE49-F238E27FC236}">
                        <a16:creationId xmlns:a16="http://schemas.microsoft.com/office/drawing/2014/main" id="{26FCF23D-9A08-564F-8896-FB39045692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290" y="5182871"/>
                    <a:ext cx="32252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7ECC3D54-952E-BC4C-A14A-3908A4959DED}"/>
                </a:ext>
              </a:extLst>
            </p:cNvPr>
            <p:cNvCxnSpPr>
              <a:cxnSpLocks/>
            </p:cNvCxnSpPr>
            <p:nvPr/>
          </p:nvCxnSpPr>
          <p:spPr>
            <a:xfrm>
              <a:off x="3479081" y="4225418"/>
              <a:ext cx="101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95B41F4F-5FFE-7F44-9857-DB7524EA1071}"/>
                </a:ext>
              </a:extLst>
            </p:cNvPr>
            <p:cNvCxnSpPr>
              <a:cxnSpLocks/>
            </p:cNvCxnSpPr>
            <p:nvPr/>
          </p:nvCxnSpPr>
          <p:spPr>
            <a:xfrm>
              <a:off x="3479081" y="4839745"/>
              <a:ext cx="101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E43D377-C4DC-EC4D-924E-7D2561A994E3}"/>
                </a:ext>
              </a:extLst>
            </p:cNvPr>
            <p:cNvCxnSpPr>
              <a:cxnSpLocks/>
            </p:cNvCxnSpPr>
            <p:nvPr/>
          </p:nvCxnSpPr>
          <p:spPr>
            <a:xfrm>
              <a:off x="3470814" y="5953564"/>
              <a:ext cx="1015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7B824C64-E4D0-FB4C-8E32-92C0F4A57267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479081" y="4225527"/>
              <a:ext cx="1006740" cy="623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56D2B655-073C-204B-A343-6B16B28ADCBD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479081" y="4225527"/>
              <a:ext cx="1006740" cy="17384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CBD3C0A4-07EC-AB47-A77D-55376326EF2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479081" y="4839745"/>
              <a:ext cx="1035065" cy="1113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BC77740E-97C6-6F4C-8FDD-DB2B87400ADD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3479081" y="4225311"/>
              <a:ext cx="1035065" cy="614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39E0701A-CC99-1E42-8768-F1BDC316F17F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3479081" y="4223924"/>
              <a:ext cx="1015007" cy="1719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82FA9BD9-4257-564A-8D99-AD821B8A73CE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3479081" y="4820386"/>
              <a:ext cx="989886" cy="1123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グループ化 132">
            <a:extLst>
              <a:ext uri="{FF2B5EF4-FFF2-40B4-BE49-F238E27FC236}">
                <a16:creationId xmlns:a16="http://schemas.microsoft.com/office/drawing/2014/main" id="{085FE81A-EC4D-0A42-BACA-04900BF388BE}"/>
              </a:ext>
            </a:extLst>
          </p:cNvPr>
          <p:cNvGrpSpPr/>
          <p:nvPr/>
        </p:nvGrpSpPr>
        <p:grpSpPr>
          <a:xfrm>
            <a:off x="2959475" y="3968128"/>
            <a:ext cx="2950421" cy="2660072"/>
            <a:chOff x="4494088" y="3749964"/>
            <a:chExt cx="2950421" cy="2660072"/>
          </a:xfrm>
        </p:grpSpPr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E86F6B87-9616-064F-AF43-CE8F02A204FE}"/>
                </a:ext>
              </a:extLst>
            </p:cNvPr>
            <p:cNvGrpSpPr/>
            <p:nvPr/>
          </p:nvGrpSpPr>
          <p:grpSpPr>
            <a:xfrm>
              <a:off x="4494088" y="3749964"/>
              <a:ext cx="2950421" cy="2660072"/>
              <a:chOff x="4494088" y="3749964"/>
              <a:chExt cx="2950421" cy="2660072"/>
            </a:xfrm>
          </p:grpSpPr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E3A92C12-C58B-B047-A3D2-9C5D607AE1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13926" y="4185439"/>
                <a:ext cx="360000" cy="36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円/楕円 11">
                <a:extLst>
                  <a:ext uri="{FF2B5EF4-FFF2-40B4-BE49-F238E27FC236}">
                    <a16:creationId xmlns:a16="http://schemas.microsoft.com/office/drawing/2014/main" id="{A5967511-6B6B-5B45-B5CF-4181BE44A2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6000" y="4225527"/>
                <a:ext cx="360000" cy="36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円/楕円 12">
                <a:extLst>
                  <a:ext uri="{FF2B5EF4-FFF2-40B4-BE49-F238E27FC236}">
                    <a16:creationId xmlns:a16="http://schemas.microsoft.com/office/drawing/2014/main" id="{8A54CAB8-FEA7-7F43-BECD-6B8A933039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47599" y="4786429"/>
                <a:ext cx="360000" cy="36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296E4346-3805-4D43-9E9E-12414D71CD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43626" y="5052040"/>
                <a:ext cx="360000" cy="36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円/楕円 14">
                <a:extLst>
                  <a:ext uri="{FF2B5EF4-FFF2-40B4-BE49-F238E27FC236}">
                    <a16:creationId xmlns:a16="http://schemas.microsoft.com/office/drawing/2014/main" id="{3C61B613-19F6-0C40-933C-F95E05EBDD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59444" y="5146429"/>
                <a:ext cx="360000" cy="36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2FE253EA-EE59-6843-B5E5-6EB2FA2EBF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76000" y="5815455"/>
                <a:ext cx="360000" cy="36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3741210B-8C62-1E42-B22B-78E4306A28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18217" y="5759819"/>
                <a:ext cx="360000" cy="36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角丸四角形 23">
                <a:extLst>
                  <a:ext uri="{FF2B5EF4-FFF2-40B4-BE49-F238E27FC236}">
                    <a16:creationId xmlns:a16="http://schemas.microsoft.com/office/drawing/2014/main" id="{49616673-0AC5-7F4A-A972-DD4FBBB08D22}"/>
                  </a:ext>
                </a:extLst>
              </p:cNvPr>
              <p:cNvSpPr/>
              <p:nvPr/>
            </p:nvSpPr>
            <p:spPr>
              <a:xfrm>
                <a:off x="4494088" y="3749964"/>
                <a:ext cx="2950421" cy="2660072"/>
              </a:xfrm>
              <a:prstGeom prst="roundRect">
                <a:avLst>
                  <a:gd name="adj" fmla="val 4862"/>
                </a:avLst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7541F063-250E-2D40-ABE9-0B27967E412A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5573926" y="4365439"/>
              <a:ext cx="522074" cy="400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>
              <a:extLst>
                <a:ext uri="{FF2B5EF4-FFF2-40B4-BE49-F238E27FC236}">
                  <a16:creationId xmlns:a16="http://schemas.microsoft.com/office/drawing/2014/main" id="{7288D492-6761-1548-8310-E515D6017CB7}"/>
                </a:ext>
              </a:extLst>
            </p:cNvPr>
            <p:cNvCxnSpPr>
              <a:cxnSpLocks/>
              <a:stCxn id="12" idx="4"/>
              <a:endCxn id="14" idx="0"/>
            </p:cNvCxnSpPr>
            <p:nvPr/>
          </p:nvCxnSpPr>
          <p:spPr>
            <a:xfrm flipH="1">
              <a:off x="6123626" y="4585527"/>
              <a:ext cx="152374" cy="4665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3BBA7540-C926-6E47-8F00-4BD310D34300}"/>
                </a:ext>
              </a:extLst>
            </p:cNvPr>
            <p:cNvCxnSpPr>
              <a:cxnSpLocks/>
              <a:stCxn id="12" idx="5"/>
              <a:endCxn id="15" idx="0"/>
            </p:cNvCxnSpPr>
            <p:nvPr/>
          </p:nvCxnSpPr>
          <p:spPr>
            <a:xfrm>
              <a:off x="6403279" y="4532806"/>
              <a:ext cx="436165" cy="61362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88C109F7-2E93-664E-8BC2-C4261DB19826}"/>
                </a:ext>
              </a:extLst>
            </p:cNvPr>
            <p:cNvCxnSpPr>
              <a:cxnSpLocks/>
              <a:stCxn id="14" idx="5"/>
              <a:endCxn id="16" idx="0"/>
            </p:cNvCxnSpPr>
            <p:nvPr/>
          </p:nvCxnSpPr>
          <p:spPr>
            <a:xfrm>
              <a:off x="6250905" y="5359319"/>
              <a:ext cx="205095" cy="456136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id="{B06AC6A1-37BE-0C49-A3FB-F1C22ED0A795}"/>
                </a:ext>
              </a:extLst>
            </p:cNvPr>
            <p:cNvCxnSpPr>
              <a:cxnSpLocks/>
              <a:stCxn id="15" idx="4"/>
              <a:endCxn id="16" idx="7"/>
            </p:cNvCxnSpPr>
            <p:nvPr/>
          </p:nvCxnSpPr>
          <p:spPr>
            <a:xfrm flipH="1">
              <a:off x="6583279" y="5506429"/>
              <a:ext cx="256165" cy="36174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E924E871-D81D-2049-89B1-8F38E1931D40}"/>
                </a:ext>
              </a:extLst>
            </p:cNvPr>
            <p:cNvCxnSpPr>
              <a:cxnSpLocks/>
              <a:stCxn id="16" idx="2"/>
              <a:endCxn id="17" idx="6"/>
            </p:cNvCxnSpPr>
            <p:nvPr/>
          </p:nvCxnSpPr>
          <p:spPr>
            <a:xfrm flipH="1" flipV="1">
              <a:off x="5578217" y="5939819"/>
              <a:ext cx="697783" cy="5563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9055393B-1218-3244-B7BA-26E6F6C74102}"/>
                </a:ext>
              </a:extLst>
            </p:cNvPr>
            <p:cNvCxnSpPr>
              <a:cxnSpLocks/>
              <a:stCxn id="13" idx="4"/>
              <a:endCxn id="17" idx="1"/>
            </p:cNvCxnSpPr>
            <p:nvPr/>
          </p:nvCxnSpPr>
          <p:spPr>
            <a:xfrm>
              <a:off x="4927599" y="5146429"/>
              <a:ext cx="343339" cy="6661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358BA74-524C-7A46-A9D2-CC7B2EDD195A}"/>
                </a:ext>
              </a:extLst>
            </p:cNvPr>
            <p:cNvCxnSpPr>
              <a:cxnSpLocks/>
              <a:stCxn id="13" idx="7"/>
              <a:endCxn id="11" idx="3"/>
            </p:cNvCxnSpPr>
            <p:nvPr/>
          </p:nvCxnSpPr>
          <p:spPr>
            <a:xfrm flipV="1">
              <a:off x="5054878" y="4492718"/>
              <a:ext cx="211769" cy="34643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EE60225B-0CD8-C842-B4CE-A80D7525DFB5}"/>
                </a:ext>
              </a:extLst>
            </p:cNvPr>
            <p:cNvCxnSpPr>
              <a:cxnSpLocks/>
              <a:stCxn id="14" idx="1"/>
              <a:endCxn id="11" idx="5"/>
            </p:cNvCxnSpPr>
            <p:nvPr/>
          </p:nvCxnSpPr>
          <p:spPr>
            <a:xfrm flipH="1" flipV="1">
              <a:off x="5521205" y="4492718"/>
              <a:ext cx="475142" cy="6120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333B3F1D-271B-0D45-9F6D-AB0BD72DE8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38561" y="5119485"/>
              <a:ext cx="360000" cy="36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1BF50FEF-D45E-E047-948A-D7E00B5859DB}"/>
                </a:ext>
              </a:extLst>
            </p:cNvPr>
            <p:cNvCxnSpPr>
              <a:cxnSpLocks/>
              <a:stCxn id="14" idx="2"/>
              <a:endCxn id="89" idx="6"/>
            </p:cNvCxnSpPr>
            <p:nvPr/>
          </p:nvCxnSpPr>
          <p:spPr>
            <a:xfrm flipH="1">
              <a:off x="5698561" y="5232040"/>
              <a:ext cx="245065" cy="6744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57DE4C77-C091-4145-A0B2-F8C1D3CDEC19}"/>
                </a:ext>
              </a:extLst>
            </p:cNvPr>
            <p:cNvCxnSpPr>
              <a:cxnSpLocks/>
              <a:stCxn id="89" idx="2"/>
              <a:endCxn id="13" idx="5"/>
            </p:cNvCxnSpPr>
            <p:nvPr/>
          </p:nvCxnSpPr>
          <p:spPr>
            <a:xfrm flipH="1" flipV="1">
              <a:off x="5054878" y="5093708"/>
              <a:ext cx="283683" cy="205777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フリーフォーム 101">
              <a:extLst>
                <a:ext uri="{FF2B5EF4-FFF2-40B4-BE49-F238E27FC236}">
                  <a16:creationId xmlns:a16="http://schemas.microsoft.com/office/drawing/2014/main" id="{554D6A9F-F541-624A-9A9D-A5DFFE93F309}"/>
                </a:ext>
              </a:extLst>
            </p:cNvPr>
            <p:cNvSpPr/>
            <p:nvPr/>
          </p:nvSpPr>
          <p:spPr>
            <a:xfrm rot="17495603">
              <a:off x="6211114" y="3960206"/>
              <a:ext cx="249662" cy="221614"/>
            </a:xfrm>
            <a:custGeom>
              <a:avLst/>
              <a:gdLst>
                <a:gd name="connsiteX0" fmla="*/ 0 w 583087"/>
                <a:gd name="connsiteY0" fmla="*/ 286375 h 647249"/>
                <a:gd name="connsiteX1" fmla="*/ 406400 w 583087"/>
                <a:gd name="connsiteY1" fmla="*/ 48 h 647249"/>
                <a:gd name="connsiteX2" fmla="*/ 581891 w 583087"/>
                <a:gd name="connsiteY2" fmla="*/ 304848 h 647249"/>
                <a:gd name="connsiteX3" fmla="*/ 461818 w 583087"/>
                <a:gd name="connsiteY3" fmla="*/ 628120 h 647249"/>
                <a:gd name="connsiteX4" fmla="*/ 73891 w 583087"/>
                <a:gd name="connsiteY4" fmla="*/ 581938 h 64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087" h="647249">
                  <a:moveTo>
                    <a:pt x="0" y="286375"/>
                  </a:moveTo>
                  <a:cubicBezTo>
                    <a:pt x="154709" y="141672"/>
                    <a:pt x="309418" y="-3031"/>
                    <a:pt x="406400" y="48"/>
                  </a:cubicBezTo>
                  <a:cubicBezTo>
                    <a:pt x="503382" y="3127"/>
                    <a:pt x="572655" y="200169"/>
                    <a:pt x="581891" y="304848"/>
                  </a:cubicBezTo>
                  <a:cubicBezTo>
                    <a:pt x="591127" y="409527"/>
                    <a:pt x="546485" y="581938"/>
                    <a:pt x="461818" y="628120"/>
                  </a:cubicBezTo>
                  <a:cubicBezTo>
                    <a:pt x="377151" y="674302"/>
                    <a:pt x="225521" y="628120"/>
                    <a:pt x="73891" y="5819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フリーフォーム 102">
              <a:extLst>
                <a:ext uri="{FF2B5EF4-FFF2-40B4-BE49-F238E27FC236}">
                  <a16:creationId xmlns:a16="http://schemas.microsoft.com/office/drawing/2014/main" id="{5532DDFD-0393-684B-9E5B-ACB396198CFA}"/>
                </a:ext>
              </a:extLst>
            </p:cNvPr>
            <p:cNvSpPr/>
            <p:nvPr/>
          </p:nvSpPr>
          <p:spPr>
            <a:xfrm rot="10579920">
              <a:off x="5004497" y="6035553"/>
              <a:ext cx="249662" cy="221614"/>
            </a:xfrm>
            <a:custGeom>
              <a:avLst/>
              <a:gdLst>
                <a:gd name="connsiteX0" fmla="*/ 0 w 583087"/>
                <a:gd name="connsiteY0" fmla="*/ 286375 h 647249"/>
                <a:gd name="connsiteX1" fmla="*/ 406400 w 583087"/>
                <a:gd name="connsiteY1" fmla="*/ 48 h 647249"/>
                <a:gd name="connsiteX2" fmla="*/ 581891 w 583087"/>
                <a:gd name="connsiteY2" fmla="*/ 304848 h 647249"/>
                <a:gd name="connsiteX3" fmla="*/ 461818 w 583087"/>
                <a:gd name="connsiteY3" fmla="*/ 628120 h 647249"/>
                <a:gd name="connsiteX4" fmla="*/ 73891 w 583087"/>
                <a:gd name="connsiteY4" fmla="*/ 581938 h 64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087" h="647249">
                  <a:moveTo>
                    <a:pt x="0" y="286375"/>
                  </a:moveTo>
                  <a:cubicBezTo>
                    <a:pt x="154709" y="141672"/>
                    <a:pt x="309418" y="-3031"/>
                    <a:pt x="406400" y="48"/>
                  </a:cubicBezTo>
                  <a:cubicBezTo>
                    <a:pt x="503382" y="3127"/>
                    <a:pt x="572655" y="200169"/>
                    <a:pt x="581891" y="304848"/>
                  </a:cubicBezTo>
                  <a:cubicBezTo>
                    <a:pt x="591127" y="409527"/>
                    <a:pt x="546485" y="581938"/>
                    <a:pt x="461818" y="628120"/>
                  </a:cubicBezTo>
                  <a:cubicBezTo>
                    <a:pt x="377151" y="674302"/>
                    <a:pt x="225521" y="628120"/>
                    <a:pt x="73891" y="5819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60ABB8AA-4574-2B45-AFA5-D3B1EF76BE6B}"/>
              </a:ext>
            </a:extLst>
          </p:cNvPr>
          <p:cNvGrpSpPr/>
          <p:nvPr/>
        </p:nvGrpSpPr>
        <p:grpSpPr>
          <a:xfrm>
            <a:off x="5904076" y="3968128"/>
            <a:ext cx="2204077" cy="2660072"/>
            <a:chOff x="7438689" y="3749964"/>
            <a:chExt cx="2204077" cy="2660072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22492475-9794-9344-8D98-3BA7E3787DBB}"/>
                </a:ext>
              </a:extLst>
            </p:cNvPr>
            <p:cNvGrpSpPr/>
            <p:nvPr/>
          </p:nvGrpSpPr>
          <p:grpSpPr>
            <a:xfrm>
              <a:off x="8355499" y="3749964"/>
              <a:ext cx="547091" cy="2660072"/>
              <a:chOff x="8355499" y="3749964"/>
              <a:chExt cx="547091" cy="2660072"/>
            </a:xfrm>
          </p:grpSpPr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1BF6501A-58D3-F141-BC46-513BA633D4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55223" y="4045527"/>
                <a:ext cx="360000" cy="36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円/楕円 18">
                <a:extLst>
                  <a:ext uri="{FF2B5EF4-FFF2-40B4-BE49-F238E27FC236}">
                    <a16:creationId xmlns:a16="http://schemas.microsoft.com/office/drawing/2014/main" id="{F2133F68-9616-FF43-BC6D-AD24035F2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55223" y="4659745"/>
                <a:ext cx="360000" cy="36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円/楕円 19">
                <a:extLst>
                  <a:ext uri="{FF2B5EF4-FFF2-40B4-BE49-F238E27FC236}">
                    <a16:creationId xmlns:a16="http://schemas.microsoft.com/office/drawing/2014/main" id="{E53F47B1-DBC7-D443-BEDA-318E920B4D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59185" y="5759819"/>
                <a:ext cx="360000" cy="36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角丸四角形 25">
                <a:extLst>
                  <a:ext uri="{FF2B5EF4-FFF2-40B4-BE49-F238E27FC236}">
                    <a16:creationId xmlns:a16="http://schemas.microsoft.com/office/drawing/2014/main" id="{141DA632-6240-C547-BC6D-A9D694346EDB}"/>
                  </a:ext>
                </a:extLst>
              </p:cNvPr>
              <p:cNvSpPr/>
              <p:nvPr/>
            </p:nvSpPr>
            <p:spPr>
              <a:xfrm>
                <a:off x="8355499" y="3749964"/>
                <a:ext cx="547091" cy="2660072"/>
              </a:xfrm>
              <a:prstGeom prst="round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正方形/長方形 31">
                    <a:extLst>
                      <a:ext uri="{FF2B5EF4-FFF2-40B4-BE49-F238E27FC236}">
                        <a16:creationId xmlns:a16="http://schemas.microsoft.com/office/drawing/2014/main" id="{F10DD140-7221-9A43-A780-AD09B57BCF9F}"/>
                      </a:ext>
                    </a:extLst>
                  </p:cNvPr>
                  <p:cNvSpPr/>
                  <p:nvPr/>
                </p:nvSpPr>
                <p:spPr>
                  <a:xfrm>
                    <a:off x="8465005" y="5182871"/>
                    <a:ext cx="32252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ja-JP" altLang="en-US"/>
                  </a:p>
                </p:txBody>
              </p:sp>
            </mc:Choice>
            <mc:Fallback xmlns="">
              <p:sp>
                <p:nvSpPr>
                  <p:cNvPr id="32" name="正方形/長方形 31">
                    <a:extLst>
                      <a:ext uri="{FF2B5EF4-FFF2-40B4-BE49-F238E27FC236}">
                        <a16:creationId xmlns:a16="http://schemas.microsoft.com/office/drawing/2014/main" id="{F10DD140-7221-9A43-A780-AD09B57BCF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5005" y="5182871"/>
                    <a:ext cx="32252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763518AE-75B0-324F-8199-0DE82287DA68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7444509" y="4223924"/>
              <a:ext cx="1010714" cy="160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03D1A9AB-1371-A144-BC5B-52F7FECD3C64}"/>
                </a:ext>
              </a:extLst>
            </p:cNvPr>
            <p:cNvCxnSpPr>
              <a:cxnSpLocks/>
            </p:cNvCxnSpPr>
            <p:nvPr/>
          </p:nvCxnSpPr>
          <p:spPr>
            <a:xfrm>
              <a:off x="7444509" y="4838348"/>
              <a:ext cx="1010714" cy="160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6EE1AFAC-4987-1B43-8B2B-8C4DAF86A990}"/>
                </a:ext>
              </a:extLst>
            </p:cNvPr>
            <p:cNvCxnSpPr>
              <a:cxnSpLocks/>
            </p:cNvCxnSpPr>
            <p:nvPr/>
          </p:nvCxnSpPr>
          <p:spPr>
            <a:xfrm>
              <a:off x="7469604" y="5964009"/>
              <a:ext cx="1010714" cy="160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id="{A97A544C-3253-BC42-A7D5-69FFF7B04658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7469604" y="4848563"/>
              <a:ext cx="989581" cy="10912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矢印コネクタ 111">
              <a:extLst>
                <a:ext uri="{FF2B5EF4-FFF2-40B4-BE49-F238E27FC236}">
                  <a16:creationId xmlns:a16="http://schemas.microsoft.com/office/drawing/2014/main" id="{3E43AD29-7B32-0440-A3BF-669E10E8EB8D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7444509" y="4242510"/>
              <a:ext cx="1014676" cy="169730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60708F75-48A2-444F-B277-8524DC68726C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7469604" y="4839745"/>
              <a:ext cx="985619" cy="110868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C7B5EA76-BC8D-1C43-95C2-654A4B5F5356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7448471" y="4242510"/>
              <a:ext cx="1006752" cy="59723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4AE4AF2A-CC75-5846-8C74-1EF3B16FF22C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7438689" y="4225527"/>
              <a:ext cx="1016534" cy="61261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矢印コネクタ 123">
              <a:extLst>
                <a:ext uri="{FF2B5EF4-FFF2-40B4-BE49-F238E27FC236}">
                  <a16:creationId xmlns:a16="http://schemas.microsoft.com/office/drawing/2014/main" id="{DE9A68B6-84A2-3A4B-819E-D561EF1A320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7463784" y="4225527"/>
              <a:ext cx="991439" cy="172987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矢印コネクタ 126">
              <a:extLst>
                <a:ext uri="{FF2B5EF4-FFF2-40B4-BE49-F238E27FC236}">
                  <a16:creationId xmlns:a16="http://schemas.microsoft.com/office/drawing/2014/main" id="{D9BCFDCF-E66E-D648-9FF7-2CB5E46C7D88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 flipV="1">
              <a:off x="8815223" y="4223925"/>
              <a:ext cx="827529" cy="160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矢印コネクタ 128">
              <a:extLst>
                <a:ext uri="{FF2B5EF4-FFF2-40B4-BE49-F238E27FC236}">
                  <a16:creationId xmlns:a16="http://schemas.microsoft.com/office/drawing/2014/main" id="{69B06798-828E-694F-82DB-7CD4C614C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9687" y="4826230"/>
              <a:ext cx="827529" cy="160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矢印コネクタ 129">
              <a:extLst>
                <a:ext uri="{FF2B5EF4-FFF2-40B4-BE49-F238E27FC236}">
                  <a16:creationId xmlns:a16="http://schemas.microsoft.com/office/drawing/2014/main" id="{90A33FF0-3BE2-5C42-B3B6-A52A09C74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5237" y="5938217"/>
              <a:ext cx="827529" cy="160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9B927804-8FD0-F943-A299-42539B4D96DF}"/>
              </a:ext>
            </a:extLst>
          </p:cNvPr>
          <p:cNvSpPr txBox="1"/>
          <p:nvPr/>
        </p:nvSpPr>
        <p:spPr>
          <a:xfrm>
            <a:off x="1289205" y="35737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入力層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82F8F785-5294-E549-BCA4-9B85188BEA89}"/>
              </a:ext>
            </a:extLst>
          </p:cNvPr>
          <p:cNvSpPr txBox="1"/>
          <p:nvPr/>
        </p:nvSpPr>
        <p:spPr>
          <a:xfrm>
            <a:off x="3547238" y="35779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リカレント層</a:t>
            </a:r>
            <a:endParaRPr kumimoji="1" lang="ja-JP" altLang="en-US" sz="2000"/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407E514B-1D45-274B-9F4E-A008BE3F3AD5}"/>
              </a:ext>
            </a:extLst>
          </p:cNvPr>
          <p:cNvSpPr txBox="1"/>
          <p:nvPr/>
        </p:nvSpPr>
        <p:spPr>
          <a:xfrm>
            <a:off x="6614600" y="358274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出力層</a:t>
            </a:r>
            <a:endParaRPr kumimoji="1" lang="ja-JP" altLang="en-US" sz="2000"/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B671FC78-B2B4-D542-A0CD-4803207841AE}"/>
              </a:ext>
            </a:extLst>
          </p:cNvPr>
          <p:cNvSpPr txBox="1"/>
          <p:nvPr/>
        </p:nvSpPr>
        <p:spPr>
          <a:xfrm>
            <a:off x="266489" y="4565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入力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正方形/長方形 137">
                <a:extLst>
                  <a:ext uri="{FF2B5EF4-FFF2-40B4-BE49-F238E27FC236}">
                    <a16:creationId xmlns:a16="http://schemas.microsoft.com/office/drawing/2014/main" id="{CBB27506-B209-7243-B2DF-9B924B82F523}"/>
                  </a:ext>
                </a:extLst>
              </p:cNvPr>
              <p:cNvSpPr/>
              <p:nvPr/>
            </p:nvSpPr>
            <p:spPr>
              <a:xfrm>
                <a:off x="267087" y="4882061"/>
                <a:ext cx="7802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>
                          <a:latin typeface="Cambria Math" panose="02040503050406030204" pitchFamily="18" charset="0"/>
                        </a:rPr>
                        <m:t>𝐮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ja-JP" altLang="en-US" sz="2000"/>
              </a:p>
            </p:txBody>
          </p:sp>
        </mc:Choice>
        <mc:Fallback xmlns="">
          <p:sp>
            <p:nvSpPr>
              <p:cNvPr id="138" name="正方形/長方形 137">
                <a:extLst>
                  <a:ext uri="{FF2B5EF4-FFF2-40B4-BE49-F238E27FC236}">
                    <a16:creationId xmlns:a16="http://schemas.microsoft.com/office/drawing/2014/main" id="{CBB27506-B209-7243-B2DF-9B924B82F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7" y="4882061"/>
                <a:ext cx="7802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41D385E1-512C-5D4B-AD0D-200A92362ACE}"/>
              </a:ext>
            </a:extLst>
          </p:cNvPr>
          <p:cNvSpPr txBox="1"/>
          <p:nvPr/>
        </p:nvSpPr>
        <p:spPr>
          <a:xfrm>
            <a:off x="8253872" y="4565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出力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060BAE64-1FAE-5944-B092-8A3A67E865A6}"/>
                  </a:ext>
                </a:extLst>
              </p:cNvPr>
              <p:cNvSpPr/>
              <p:nvPr/>
            </p:nvSpPr>
            <p:spPr>
              <a:xfrm>
                <a:off x="8253872" y="4882139"/>
                <a:ext cx="7609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>
                          <a:latin typeface="Cambria Math" panose="02040503050406030204" pitchFamily="18" charset="0"/>
                        </a:rPr>
                        <m:t>𝐲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ja-JP" altLang="en-US" sz="2000"/>
              </a:p>
            </p:txBody>
          </p:sp>
        </mc:Choice>
        <mc:Fallback xmlns=""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060BAE64-1FAE-5944-B092-8A3A67E86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872" y="4882139"/>
                <a:ext cx="760978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0095A1D6-22F4-E840-AE4B-B9174DD8E207}"/>
                  </a:ext>
                </a:extLst>
              </p:cNvPr>
              <p:cNvSpPr/>
              <p:nvPr/>
            </p:nvSpPr>
            <p:spPr>
              <a:xfrm>
                <a:off x="2149785" y="5758696"/>
                <a:ext cx="706668" cy="41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p>
                    </m:oMath>
                  </m:oMathPara>
                </a14:m>
                <a:endParaRPr lang="ja-JP" altLang="en-US" sz="2000"/>
              </a:p>
            </p:txBody>
          </p:sp>
        </mc:Choice>
        <mc:Fallback xmlns="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0095A1D6-22F4-E840-AE4B-B9174DD8E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785" y="5758696"/>
                <a:ext cx="706668" cy="4101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FB066A6E-18B6-3D4F-A073-4423E9D403D5}"/>
                  </a:ext>
                </a:extLst>
              </p:cNvPr>
              <p:cNvSpPr/>
              <p:nvPr/>
            </p:nvSpPr>
            <p:spPr>
              <a:xfrm>
                <a:off x="5425035" y="6208953"/>
                <a:ext cx="5120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ja-JP" altLang="en-US" sz="2000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FB066A6E-18B6-3D4F-A073-4423E9D40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035" y="6208953"/>
                <a:ext cx="51206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81518A7-B5D5-2B41-8135-FCB3D0938AAF}"/>
                  </a:ext>
                </a:extLst>
              </p:cNvPr>
              <p:cNvSpPr/>
              <p:nvPr/>
            </p:nvSpPr>
            <p:spPr>
              <a:xfrm>
                <a:off x="4153459" y="5876625"/>
                <a:ext cx="7577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1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ja-JP" altLang="en-US" sz="2000"/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81518A7-B5D5-2B41-8135-FCB3D0938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459" y="5876625"/>
                <a:ext cx="75777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E521884-1CDA-B141-8436-D5B3BD970DCD}"/>
                  </a:ext>
                </a:extLst>
              </p:cNvPr>
              <p:cNvSpPr/>
              <p:nvPr/>
            </p:nvSpPr>
            <p:spPr>
              <a:xfrm>
                <a:off x="6004154" y="5720800"/>
                <a:ext cx="8317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out</m:t>
                          </m:r>
                        </m:sup>
                      </m:sSup>
                    </m:oMath>
                  </m:oMathPara>
                </a14:m>
                <a:endParaRPr lang="ja-JP" altLang="en-US" sz="2000"/>
              </a:p>
            </p:txBody>
          </p:sp>
        </mc:Choice>
        <mc:Fallback xmlns=""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E521884-1CDA-B141-8436-D5B3BD970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154" y="5720800"/>
                <a:ext cx="83170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509CFE9-3DA6-294A-877D-8E0930842C14}"/>
              </a:ext>
            </a:extLst>
          </p:cNvPr>
          <p:cNvSpPr txBox="1"/>
          <p:nvPr/>
        </p:nvSpPr>
        <p:spPr>
          <a:xfrm>
            <a:off x="9157898" y="338871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＊重みは時間方向で不変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B0425F0-8A4A-704E-B741-1151F743CEAC}"/>
              </a:ext>
            </a:extLst>
          </p:cNvPr>
          <p:cNvSpPr txBox="1"/>
          <p:nvPr/>
        </p:nvSpPr>
        <p:spPr>
          <a:xfrm>
            <a:off x="7988347" y="102983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各層の重み行列</a:t>
            </a:r>
          </a:p>
        </p:txBody>
      </p:sp>
    </p:spTree>
    <p:extLst>
      <p:ext uri="{BB962C8B-B14F-4D97-AF65-F5344CB8AC3E}">
        <p14:creationId xmlns:p14="http://schemas.microsoft.com/office/powerpoint/2010/main" val="307241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id="{1DC2F7F7-A4E3-4440-AF17-7CDCD2E9BD63}"/>
              </a:ext>
            </a:extLst>
          </p:cNvPr>
          <p:cNvSpPr/>
          <p:nvPr/>
        </p:nvSpPr>
        <p:spPr>
          <a:xfrm>
            <a:off x="8502070" y="4471356"/>
            <a:ext cx="2817091" cy="1815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9E01C03A-76DC-9145-99B1-EFE3D51AA933}"/>
              </a:ext>
            </a:extLst>
          </p:cNvPr>
          <p:cNvSpPr/>
          <p:nvPr/>
        </p:nvSpPr>
        <p:spPr>
          <a:xfrm>
            <a:off x="8502070" y="1202753"/>
            <a:ext cx="2817091" cy="18159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4A819154-E767-404B-89A9-8DA78D2290F1}"/>
              </a:ext>
            </a:extLst>
          </p:cNvPr>
          <p:cNvSpPr txBox="1"/>
          <p:nvPr/>
        </p:nvSpPr>
        <p:spPr>
          <a:xfrm>
            <a:off x="266489" y="370178"/>
            <a:ext cx="552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一般</a:t>
            </a:r>
            <a:r>
              <a:rPr lang="en-US" altLang="ja-JP" sz="4000" dirty="0"/>
              <a:t>RNN</a:t>
            </a:r>
            <a:r>
              <a:rPr lang="ja-JP" altLang="en-US" sz="4000"/>
              <a:t>モデル</a:t>
            </a:r>
            <a:r>
              <a:rPr lang="en-US" altLang="ja-JP" sz="4000" dirty="0"/>
              <a:t> (2.7.1)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90E74812-BC63-1748-84DD-DE071568D0E4}"/>
                  </a:ext>
                </a:extLst>
              </p:cNvPr>
              <p:cNvSpPr/>
              <p:nvPr/>
            </p:nvSpPr>
            <p:spPr>
              <a:xfrm>
                <a:off x="617822" y="1179535"/>
                <a:ext cx="7052508" cy="5588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 sz="2400" i="0">
                    <a:latin typeface="Cambria Math" panose="02040503050406030204" pitchFamily="18" charset="0"/>
                  </a:rPr>
                  <a:t>リカレント層の状態ベクトルの時間発展式</a:t>
                </a:r>
                <a:endParaRPr lang="en-US" altLang="ja-JP" sz="2400" i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ja-JP" sz="2400" i="0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2400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altLang="ja-JP" sz="2400" b="1" dirty="0"/>
                  <a:t>              </a:t>
                </a:r>
                <a14:m>
                  <m:oMath xmlns:m="http://schemas.openxmlformats.org/officeDocument/2006/math">
                    <m:r>
                      <a:rPr lang="en-US" altLang="ja-JP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0" smtClean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40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p>
                        </m:sSup>
                        <m:r>
                          <a:rPr lang="en-US" altLang="ja-JP" sz="2400" b="1"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ja-JP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ja-JP" sz="2400" dirty="0"/>
              </a:p>
              <a:p>
                <a:pPr lvl="1"/>
                <a:endParaRPr lang="en-US" altLang="ja-JP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400" b="1" i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ja-JP" altLang="en-US" sz="2400" dirty="0"/>
                  <a:t>は内部</a:t>
                </a:r>
                <a:r>
                  <a:rPr lang="ja-JP" altLang="en-US" sz="2400"/>
                  <a:t>状態ベクトル</a:t>
                </a:r>
                <a:endParaRPr lang="en-US" altLang="ja-JP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400" b="1" i="0" smtClean="0"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ja-JP" altLang="en-US" sz="2400"/>
                  <a:t>は活性化関数を括弧内の各要素に施す操作</a:t>
                </a:r>
                <a:endParaRPr lang="en-US" altLang="ja-JP" sz="2400" dirty="0"/>
              </a:p>
              <a:p>
                <a:pPr lvl="1"/>
                <a:endParaRPr lang="en-US" altLang="ja-JP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 sz="2400"/>
                  <a:t>出力ベクトルの時間発展式</a:t>
                </a:r>
                <a:endParaRPr lang="en-US" altLang="ja-JP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ja-JP" sz="2400" dirty="0"/>
              </a:p>
              <a:p>
                <a:pPr lvl="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b="1" i="0" smtClean="0">
                          <a:latin typeface="Cambria Math" panose="02040503050406030204" pitchFamily="18" charset="0"/>
                        </a:rPr>
                        <m:t>𝐲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400" b="1" i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2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altLang="ja-JP" sz="2400" b="1" i="0" smtClean="0">
                                  <a:latin typeface="Cambria Math" panose="02040503050406030204" pitchFamily="18" charset="0"/>
                                </a:rPr>
                                <m:t>𝐨𝐮𝐭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ja-JP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altLang="ja-JP" sz="2400" b="1" dirty="0"/>
                  <a:t>              </a:t>
                </a:r>
                <a14:m>
                  <m:oMath xmlns:m="http://schemas.openxmlformats.org/officeDocument/2006/math">
                    <m:r>
                      <a:rPr lang="en-US" altLang="ja-JP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b="1" i="0" smtClean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p>
                        </m:sSup>
                        <m:r>
                          <a:rPr lang="en-US" altLang="ja-JP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n-US" altLang="ja-JP" sz="2400" dirty="0"/>
              </a:p>
              <a:p>
                <a:pPr lvl="1"/>
                <a:endParaRPr lang="en-US" altLang="ja-JP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ja-JP" sz="2400" b="1" i="0" smtClean="0">
                            <a:latin typeface="Cambria Math" panose="02040503050406030204" pitchFamily="18" charset="0"/>
                          </a:rPr>
                          <m:t>𝐨𝐮𝐭</m:t>
                        </m:r>
                      </m:sup>
                    </m:sSup>
                  </m:oMath>
                </a14:m>
                <a:r>
                  <a:rPr lang="ja-JP" altLang="en-US" sz="2400"/>
                  <a:t>は出力層の内部状態ベクトル</a:t>
                </a:r>
              </a:p>
            </p:txBody>
          </p:sp>
        </mc:Choice>
        <mc:Fallback xmlns=""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90E74812-BC63-1748-84DD-DE071568D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22" y="1179535"/>
                <a:ext cx="7052508" cy="5588902"/>
              </a:xfrm>
              <a:prstGeom prst="rect">
                <a:avLst/>
              </a:prstGeom>
              <a:blipFill>
                <a:blip r:embed="rId2"/>
                <a:stretch>
                  <a:fillRect l="-1079" t="-907" r="-540" b="-15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B2602C1A-6B74-B74B-8031-39732144C469}"/>
                  </a:ext>
                </a:extLst>
              </p:cNvPr>
              <p:cNvSpPr/>
              <p:nvPr/>
            </p:nvSpPr>
            <p:spPr>
              <a:xfrm>
                <a:off x="8885381" y="1332466"/>
                <a:ext cx="1034473" cy="4248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p>
                    </m:oMath>
                  </m:oMathPara>
                </a14:m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B2602C1A-6B74-B74B-8031-39732144C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381" y="1332466"/>
                <a:ext cx="1034473" cy="424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D70F51BC-F5CA-614E-A869-B24999D3E36B}"/>
                  </a:ext>
                </a:extLst>
              </p:cNvPr>
              <p:cNvSpPr/>
              <p:nvPr/>
            </p:nvSpPr>
            <p:spPr>
              <a:xfrm>
                <a:off x="9919854" y="1332466"/>
                <a:ext cx="1034473" cy="42487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D70F51BC-F5CA-614E-A869-B24999D3E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854" y="1332466"/>
                <a:ext cx="1034473" cy="424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17E72DBA-138D-B848-8EC0-5A5D39FDC525}"/>
              </a:ext>
            </a:extLst>
          </p:cNvPr>
          <p:cNvCxnSpPr>
            <a:cxnSpLocks/>
          </p:cNvCxnSpPr>
          <p:nvPr/>
        </p:nvCxnSpPr>
        <p:spPr>
          <a:xfrm>
            <a:off x="9919854" y="1757339"/>
            <a:ext cx="0" cy="6834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CB6A2390-6258-EC48-8E5D-AB6F8033019B}"/>
                  </a:ext>
                </a:extLst>
              </p:cNvPr>
              <p:cNvSpPr txBox="1"/>
              <p:nvPr/>
            </p:nvSpPr>
            <p:spPr>
              <a:xfrm>
                <a:off x="9938663" y="1914419"/>
                <a:ext cx="1124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>
                          <a:latin typeface="Cambria Math" panose="02040503050406030204" pitchFamily="18" charset="0"/>
                        </a:rPr>
                        <m:t>𝐡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CB6A2390-6258-EC48-8E5D-AB6F80330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663" y="1914419"/>
                <a:ext cx="1124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正方形/長方形 176">
                <a:extLst>
                  <a:ext uri="{FF2B5EF4-FFF2-40B4-BE49-F238E27FC236}">
                    <a16:creationId xmlns:a16="http://schemas.microsoft.com/office/drawing/2014/main" id="{A356690A-A72C-2D47-8FCE-3F32612B0FAA}"/>
                  </a:ext>
                </a:extLst>
              </p:cNvPr>
              <p:cNvSpPr/>
              <p:nvPr/>
            </p:nvSpPr>
            <p:spPr>
              <a:xfrm>
                <a:off x="9421427" y="2440831"/>
                <a:ext cx="1034473" cy="42487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7" name="正方形/長方形 176">
                <a:extLst>
                  <a:ext uri="{FF2B5EF4-FFF2-40B4-BE49-F238E27FC236}">
                    <a16:creationId xmlns:a16="http://schemas.microsoft.com/office/drawing/2014/main" id="{A356690A-A72C-2D47-8FCE-3F32612B0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427" y="2440831"/>
                <a:ext cx="1034473" cy="424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926C10D4-A4D1-7848-889E-0A204C0908D2}"/>
              </a:ext>
            </a:extLst>
          </p:cNvPr>
          <p:cNvCxnSpPr>
            <a:cxnSpLocks/>
          </p:cNvCxnSpPr>
          <p:nvPr/>
        </p:nvCxnSpPr>
        <p:spPr>
          <a:xfrm>
            <a:off x="9919854" y="2872672"/>
            <a:ext cx="0" cy="68349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正方形/長方形 178">
                <a:extLst>
                  <a:ext uri="{FF2B5EF4-FFF2-40B4-BE49-F238E27FC236}">
                    <a16:creationId xmlns:a16="http://schemas.microsoft.com/office/drawing/2014/main" id="{18AE3703-BB58-F847-8626-4225419493C8}"/>
                  </a:ext>
                </a:extLst>
              </p:cNvPr>
              <p:cNvSpPr/>
              <p:nvPr/>
            </p:nvSpPr>
            <p:spPr>
              <a:xfrm>
                <a:off x="9957899" y="2967243"/>
                <a:ext cx="11047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79" name="正方形/長方形 178">
                <a:extLst>
                  <a:ext uri="{FF2B5EF4-FFF2-40B4-BE49-F238E27FC236}">
                    <a16:creationId xmlns:a16="http://schemas.microsoft.com/office/drawing/2014/main" id="{18AE3703-BB58-F847-8626-422541949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899" y="2967243"/>
                <a:ext cx="11047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85115C5A-9A4D-A04C-84A8-159603BFD508}"/>
              </a:ext>
            </a:extLst>
          </p:cNvPr>
          <p:cNvCxnSpPr>
            <a:cxnSpLocks/>
          </p:cNvCxnSpPr>
          <p:nvPr/>
        </p:nvCxnSpPr>
        <p:spPr>
          <a:xfrm>
            <a:off x="10437090" y="648974"/>
            <a:ext cx="0" cy="68349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A965A7E-4052-EF42-BB5B-3071983CCDB6}"/>
              </a:ext>
            </a:extLst>
          </p:cNvPr>
          <p:cNvCxnSpPr>
            <a:cxnSpLocks/>
          </p:cNvCxnSpPr>
          <p:nvPr/>
        </p:nvCxnSpPr>
        <p:spPr>
          <a:xfrm>
            <a:off x="9402617" y="648974"/>
            <a:ext cx="0" cy="68349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正方形/長方形 181">
                <a:extLst>
                  <a:ext uri="{FF2B5EF4-FFF2-40B4-BE49-F238E27FC236}">
                    <a16:creationId xmlns:a16="http://schemas.microsoft.com/office/drawing/2014/main" id="{6870FF19-F7EC-1145-8FE2-C8C692D071F4}"/>
                  </a:ext>
                </a:extLst>
              </p:cNvPr>
              <p:cNvSpPr/>
              <p:nvPr/>
            </p:nvSpPr>
            <p:spPr>
              <a:xfrm>
                <a:off x="10401932" y="727699"/>
                <a:ext cx="700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82" name="正方形/長方形 181">
                <a:extLst>
                  <a:ext uri="{FF2B5EF4-FFF2-40B4-BE49-F238E27FC236}">
                    <a16:creationId xmlns:a16="http://schemas.microsoft.com/office/drawing/2014/main" id="{6870FF19-F7EC-1145-8FE2-C8C692D07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932" y="727699"/>
                <a:ext cx="7008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正方形/長方形 182">
                <a:extLst>
                  <a:ext uri="{FF2B5EF4-FFF2-40B4-BE49-F238E27FC236}">
                    <a16:creationId xmlns:a16="http://schemas.microsoft.com/office/drawing/2014/main" id="{F73F447E-C3F6-A944-BB4F-56AB02790A00}"/>
                  </a:ext>
                </a:extLst>
              </p:cNvPr>
              <p:cNvSpPr/>
              <p:nvPr/>
            </p:nvSpPr>
            <p:spPr>
              <a:xfrm>
                <a:off x="8297401" y="781952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>
                          <a:latin typeface="Cambria Math" panose="02040503050406030204" pitchFamily="18" charset="0"/>
                        </a:rPr>
                        <m:t>𝐮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83" name="正方形/長方形 182">
                <a:extLst>
                  <a:ext uri="{FF2B5EF4-FFF2-40B4-BE49-F238E27FC236}">
                    <a16:creationId xmlns:a16="http://schemas.microsoft.com/office/drawing/2014/main" id="{F73F447E-C3F6-A944-BB4F-56AB02790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401" y="781952"/>
                <a:ext cx="11240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476F337C-7CEB-A147-97DE-CC3F9F23546C}"/>
              </a:ext>
            </a:extLst>
          </p:cNvPr>
          <p:cNvSpPr txBox="1"/>
          <p:nvPr/>
        </p:nvSpPr>
        <p:spPr>
          <a:xfrm>
            <a:off x="7670330" y="23143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ノード（リカレント層）のワークフロー</a:t>
            </a: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BC2D67F4-2DA9-9A4B-8BB7-B96AC62AE85C}"/>
              </a:ext>
            </a:extLst>
          </p:cNvPr>
          <p:cNvSpPr txBox="1"/>
          <p:nvPr/>
        </p:nvSpPr>
        <p:spPr>
          <a:xfrm>
            <a:off x="8096278" y="380763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ノード（出力層）のワークフロー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正方形/長方形 185">
                <a:extLst>
                  <a:ext uri="{FF2B5EF4-FFF2-40B4-BE49-F238E27FC236}">
                    <a16:creationId xmlns:a16="http://schemas.microsoft.com/office/drawing/2014/main" id="{9D99DD71-6C48-B242-A544-BF180A517C3F}"/>
                  </a:ext>
                </a:extLst>
              </p:cNvPr>
              <p:cNvSpPr/>
              <p:nvPr/>
            </p:nvSpPr>
            <p:spPr>
              <a:xfrm>
                <a:off x="9393380" y="4661414"/>
                <a:ext cx="1034473" cy="42487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p>
                      </m:sSup>
                    </m:oMath>
                  </m:oMathPara>
                </a14:m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6" name="正方形/長方形 185">
                <a:extLst>
                  <a:ext uri="{FF2B5EF4-FFF2-40B4-BE49-F238E27FC236}">
                    <a16:creationId xmlns:a16="http://schemas.microsoft.com/office/drawing/2014/main" id="{9D99DD71-6C48-B242-A544-BF180A517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380" y="4661414"/>
                <a:ext cx="1034473" cy="4248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C3B39126-34CC-F34E-A8A6-8628B85218A8}"/>
              </a:ext>
            </a:extLst>
          </p:cNvPr>
          <p:cNvCxnSpPr>
            <a:cxnSpLocks/>
            <a:stCxn id="186" idx="2"/>
          </p:cNvCxnSpPr>
          <p:nvPr/>
        </p:nvCxnSpPr>
        <p:spPr>
          <a:xfrm>
            <a:off x="9910617" y="5086287"/>
            <a:ext cx="1" cy="5661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テキスト ボックス 188">
                <a:extLst>
                  <a:ext uri="{FF2B5EF4-FFF2-40B4-BE49-F238E27FC236}">
                    <a16:creationId xmlns:a16="http://schemas.microsoft.com/office/drawing/2014/main" id="{303F40E5-C9B8-2E41-B7E9-067D943CF400}"/>
                  </a:ext>
                </a:extLst>
              </p:cNvPr>
              <p:cNvSpPr txBox="1"/>
              <p:nvPr/>
            </p:nvSpPr>
            <p:spPr>
              <a:xfrm>
                <a:off x="9929426" y="5181572"/>
                <a:ext cx="1449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lang="en-US" altLang="ja-JP" b="1">
                              <a:latin typeface="Cambria Math" panose="02040503050406030204" pitchFamily="18" charset="0"/>
                            </a:rPr>
                            <m:t>𝐨𝐮𝐭</m:t>
                          </m:r>
                        </m:sup>
                      </m:sSup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9" name="テキスト ボックス 188">
                <a:extLst>
                  <a:ext uri="{FF2B5EF4-FFF2-40B4-BE49-F238E27FC236}">
                    <a16:creationId xmlns:a16="http://schemas.microsoft.com/office/drawing/2014/main" id="{303F40E5-C9B8-2E41-B7E9-067D943CF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426" y="5181572"/>
                <a:ext cx="144937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正方形/長方形 189">
                <a:extLst>
                  <a:ext uri="{FF2B5EF4-FFF2-40B4-BE49-F238E27FC236}">
                    <a16:creationId xmlns:a16="http://schemas.microsoft.com/office/drawing/2014/main" id="{62D59074-3FFD-624D-9DDC-415BBFE75278}"/>
                  </a:ext>
                </a:extLst>
              </p:cNvPr>
              <p:cNvSpPr/>
              <p:nvPr/>
            </p:nvSpPr>
            <p:spPr>
              <a:xfrm>
                <a:off x="9412190" y="5652443"/>
                <a:ext cx="1034473" cy="42487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0" name="正方形/長方形 189">
                <a:extLst>
                  <a:ext uri="{FF2B5EF4-FFF2-40B4-BE49-F238E27FC236}">
                    <a16:creationId xmlns:a16="http://schemas.microsoft.com/office/drawing/2014/main" id="{62D59074-3FFD-624D-9DDC-415BBFE75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190" y="5652443"/>
                <a:ext cx="1034473" cy="4248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0F245B18-E7F4-1C4E-AAB3-44E0FA1C4939}"/>
              </a:ext>
            </a:extLst>
          </p:cNvPr>
          <p:cNvCxnSpPr>
            <a:cxnSpLocks/>
          </p:cNvCxnSpPr>
          <p:nvPr/>
        </p:nvCxnSpPr>
        <p:spPr>
          <a:xfrm>
            <a:off x="9910617" y="6084284"/>
            <a:ext cx="0" cy="68349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正方形/長方形 191">
                <a:extLst>
                  <a:ext uri="{FF2B5EF4-FFF2-40B4-BE49-F238E27FC236}">
                    <a16:creationId xmlns:a16="http://schemas.microsoft.com/office/drawing/2014/main" id="{DB32E477-14F2-504B-B5D2-F848A2A257B6}"/>
                  </a:ext>
                </a:extLst>
              </p:cNvPr>
              <p:cNvSpPr/>
              <p:nvPr/>
            </p:nvSpPr>
            <p:spPr>
              <a:xfrm>
                <a:off x="9946678" y="6320775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atin typeface="Cambria Math" panose="02040503050406030204" pitchFamily="18" charset="0"/>
                        </a:rPr>
                        <m:t>𝐲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92" name="正方形/長方形 191">
                <a:extLst>
                  <a:ext uri="{FF2B5EF4-FFF2-40B4-BE49-F238E27FC236}">
                    <a16:creationId xmlns:a16="http://schemas.microsoft.com/office/drawing/2014/main" id="{DB32E477-14F2-504B-B5D2-F848A2A25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678" y="6320775"/>
                <a:ext cx="1107996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CAC2296B-468D-0946-BF41-E70A18FC5F8F}"/>
              </a:ext>
            </a:extLst>
          </p:cNvPr>
          <p:cNvCxnSpPr>
            <a:cxnSpLocks/>
          </p:cNvCxnSpPr>
          <p:nvPr/>
        </p:nvCxnSpPr>
        <p:spPr>
          <a:xfrm>
            <a:off x="9920188" y="4276436"/>
            <a:ext cx="0" cy="38497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正方形/長方形 195">
                <a:extLst>
                  <a:ext uri="{FF2B5EF4-FFF2-40B4-BE49-F238E27FC236}">
                    <a16:creationId xmlns:a16="http://schemas.microsoft.com/office/drawing/2014/main" id="{2387A639-12C6-9249-A061-C87FC6E777FC}"/>
                  </a:ext>
                </a:extLst>
              </p:cNvPr>
              <p:cNvSpPr/>
              <p:nvPr/>
            </p:nvSpPr>
            <p:spPr>
              <a:xfrm>
                <a:off x="9989383" y="4119226"/>
                <a:ext cx="11133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96" name="正方形/長方形 195">
                <a:extLst>
                  <a:ext uri="{FF2B5EF4-FFF2-40B4-BE49-F238E27FC236}">
                    <a16:creationId xmlns:a16="http://schemas.microsoft.com/office/drawing/2014/main" id="{2387A639-12C6-9249-A061-C87FC6E77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383" y="4119226"/>
                <a:ext cx="111338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12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4A819154-E767-404B-89A9-8DA78D2290F1}"/>
              </a:ext>
            </a:extLst>
          </p:cNvPr>
          <p:cNvSpPr txBox="1"/>
          <p:nvPr/>
        </p:nvSpPr>
        <p:spPr>
          <a:xfrm>
            <a:off x="266489" y="370178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学習アルゴリズム</a:t>
            </a:r>
            <a:endParaRPr lang="en-US" altLang="ja-JP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93E4ED4-85A8-CC4C-A53E-121551B83099}"/>
                  </a:ext>
                </a:extLst>
              </p:cNvPr>
              <p:cNvSpPr txBox="1"/>
              <p:nvPr/>
            </p:nvSpPr>
            <p:spPr>
              <a:xfrm>
                <a:off x="1473581" y="1905506"/>
                <a:ext cx="9244838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勾配法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教師あり学習</a:t>
                </a:r>
                <a:endParaRPr kumimoji="1" lang="en-US" altLang="ja-JP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入力データ</a:t>
                </a:r>
                <a14:m>
                  <m:oMath xmlns:m="http://schemas.openxmlformats.org/officeDocument/2006/math">
                    <m:r>
                      <a:rPr lang="en-US" altLang="ja-JP" sz="2400" b="1"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ja-JP" altLang="en-US" sz="2400" dirty="0"/>
                  <a:t>と</a:t>
                </a:r>
                <a:r>
                  <a:rPr kumimoji="1" lang="ja-JP" altLang="en-US" sz="2400"/>
                  <a:t>対応する出力データ</a:t>
                </a:r>
                <a14:m>
                  <m:oMath xmlns:m="http://schemas.openxmlformats.org/officeDocument/2006/math">
                    <m:r>
                      <a:rPr lang="en-US" altLang="ja-JP" sz="2400" b="1" i="0" smtClean="0">
                        <a:latin typeface="Cambria Math" panose="02040503050406030204" pitchFamily="18" charset="0"/>
                      </a:rPr>
                      <m:t>𝐝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ja-JP" altLang="en-US" sz="2400" dirty="0"/>
                  <a:t>がわかっている</a:t>
                </a: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400" dirty="0"/>
                  <a:t>Backpropagation Thorough Time</a:t>
                </a:r>
                <a:r>
                  <a:rPr kumimoji="1" lang="ja-JP" altLang="en-US" sz="2400"/>
                  <a:t> </a:t>
                </a:r>
                <a:r>
                  <a:rPr lang="en-US" altLang="ja-JP" sz="2400" dirty="0"/>
                  <a:t>…</a:t>
                </a:r>
                <a:r>
                  <a:rPr lang="ja-JP" altLang="en-US" sz="2400"/>
                  <a:t>バッチ学習</a:t>
                </a:r>
                <a:endParaRPr lang="en-US" altLang="ja-JP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 sz="2400"/>
                  <a:t>時間方向に展開することにより誤差逆伝播法を適用</a:t>
                </a:r>
                <a:endParaRPr kumimoji="1" lang="en-US" altLang="ja-JP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ja-JP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400" dirty="0"/>
                  <a:t>Real-Time Recurrent Learning…</a:t>
                </a:r>
                <a:r>
                  <a:rPr lang="ja-JP" altLang="en-US" sz="2400"/>
                  <a:t>オンライン学習</a:t>
                </a:r>
                <a:endParaRPr kumimoji="1" lang="en-US" altLang="ja-JP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ja-JP" altLang="en-US" sz="2400"/>
                  <a:t>時間ステップごとに出力誤差を最小化するように重みを更新</a:t>
                </a:r>
                <a:endParaRPr kumimoji="1" lang="ja-JP" altLang="en-US" sz="2400"/>
              </a:p>
            </p:txBody>
          </p:sp>
        </mc:Choice>
        <mc:Fallback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93E4ED4-85A8-CC4C-A53E-121551B83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581" y="1905506"/>
                <a:ext cx="9244838" cy="3416320"/>
              </a:xfrm>
              <a:prstGeom prst="rect">
                <a:avLst/>
              </a:prstGeom>
              <a:blipFill>
                <a:blip r:embed="rId2"/>
                <a:stretch>
                  <a:fillRect l="-962" t="-1852" r="-137" b="-29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641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4A819154-E767-404B-89A9-8DA78D2290F1}"/>
              </a:ext>
            </a:extLst>
          </p:cNvPr>
          <p:cNvSpPr txBox="1"/>
          <p:nvPr/>
        </p:nvSpPr>
        <p:spPr>
          <a:xfrm>
            <a:off x="266489" y="370178"/>
            <a:ext cx="5545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BPTT : </a:t>
            </a:r>
            <a:r>
              <a:rPr lang="ja-JP" altLang="en-US" sz="4000"/>
              <a:t>結合重みの更新</a:t>
            </a:r>
            <a:endParaRPr lang="en-US" altLang="ja-JP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CA87A72B-D5F4-FA43-8E7C-80E18216F0BA}"/>
                  </a:ext>
                </a:extLst>
              </p:cNvPr>
              <p:cNvSpPr txBox="1"/>
              <p:nvPr/>
            </p:nvSpPr>
            <p:spPr>
              <a:xfrm>
                <a:off x="1603260" y="1078064"/>
                <a:ext cx="8494633" cy="58609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/>
                  <a:t>勾配法に基づいて全ての結合重みに対して以下の更新を行う</a:t>
                </a:r>
                <a:endParaRPr kumimoji="1" lang="en-US" altLang="ja-JP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400" i="0"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r>
                        <a:rPr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out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ja-JP" sz="2400" dirty="0"/>
              </a:p>
              <a:p>
                <a:endParaRPr kumimoji="1" lang="en-US" altLang="ja-JP" sz="2400" dirty="0"/>
              </a:p>
              <a:p>
                <a:r>
                  <a:rPr kumimoji="1" lang="ja-JP" altLang="en-US" sz="2400"/>
                  <a:t>ここで</a:t>
                </a:r>
                <a:endParaRPr kumimoji="1" lang="en-US" altLang="ja-JP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</a:rPr>
                                <m:t>REC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out</m:t>
                          </m:r>
                        </m:sup>
                      </m:sSubSup>
                      <m:d>
                        <m:d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ja-JP" sz="2400">
                                  <a:latin typeface="Cambria Math" panose="02040503050406030204" pitchFamily="18" charset="0"/>
                                </a:rPr>
                                <m:t>REC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sz="2400" dirty="0"/>
              </a:p>
              <a:p>
                <a:pPr lvl="2"/>
                <a:endParaRPr kumimoji="1" lang="en-US" altLang="ja-JP" sz="2400" dirty="0"/>
              </a:p>
              <a:p>
                <a:r>
                  <a:rPr kumimoji="1" lang="ja-JP" altLang="en-US" sz="2400"/>
                  <a:t>であり</a:t>
                </a:r>
                <a:r>
                  <a:rPr kumimoji="1" lang="ja-JP" altLang="en-US" sz="2400" b="1"/>
                  <a:t>局所勾配</a:t>
                </a:r>
                <a:r>
                  <a:rPr kumimoji="1" lang="ja-JP" altLang="en-US" sz="2400"/>
                  <a:t>と呼ばれる</a:t>
                </a:r>
                <a:r>
                  <a:rPr kumimoji="1" lang="en-US" altLang="ja-JP" sz="2400" dirty="0"/>
                  <a:t>(</a:t>
                </a:r>
                <a:r>
                  <a:rPr kumimoji="1" lang="ja-JP" altLang="en-US" sz="2400"/>
                  <a:t>式</a:t>
                </a:r>
                <a:r>
                  <a:rPr kumimoji="1" lang="en-US" altLang="ja-JP" sz="2400" dirty="0"/>
                  <a:t>2.39-43</a:t>
                </a:r>
                <a:r>
                  <a:rPr kumimoji="1" lang="ja-JP" altLang="en-US" sz="2400"/>
                  <a:t>を参照）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CA87A72B-D5F4-FA43-8E7C-80E18216F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260" y="1078064"/>
                <a:ext cx="8494633" cy="5860963"/>
              </a:xfrm>
              <a:prstGeom prst="rect">
                <a:avLst/>
              </a:prstGeom>
              <a:blipFill>
                <a:blip r:embed="rId2"/>
                <a:stretch>
                  <a:fillRect l="-1196" t="-13391" r="-299" b="-15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1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4A819154-E767-404B-89A9-8DA78D2290F1}"/>
              </a:ext>
            </a:extLst>
          </p:cNvPr>
          <p:cNvSpPr txBox="1"/>
          <p:nvPr/>
        </p:nvSpPr>
        <p:spPr>
          <a:xfrm>
            <a:off x="266489" y="370178"/>
            <a:ext cx="5545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BPTT : </a:t>
            </a:r>
            <a:r>
              <a:rPr lang="ja-JP" altLang="en-US" sz="4000"/>
              <a:t>局所勾配の計算</a:t>
            </a:r>
            <a:endParaRPr lang="en-US" altLang="ja-JP" sz="4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53879F2-D495-DC4F-B224-76849C5CFF55}"/>
              </a:ext>
            </a:extLst>
          </p:cNvPr>
          <p:cNvSpPr txBox="1"/>
          <p:nvPr/>
        </p:nvSpPr>
        <p:spPr>
          <a:xfrm>
            <a:off x="1286490" y="1078064"/>
            <a:ext cx="6514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時刻</a:t>
            </a:r>
            <a:r>
              <a:rPr lang="en-US" altLang="ja-JP" sz="2400" dirty="0"/>
              <a:t>T</a:t>
            </a:r>
            <a:r>
              <a:rPr lang="ja-JP" altLang="en-US" sz="2400"/>
              <a:t>を初期状態とした漸化式になっている</a:t>
            </a:r>
            <a:endParaRPr kumimoji="1" lang="ja-JP" altLang="en-US" sz="240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A2B94E99-7085-7345-9EDD-EF7E2941FDA1}"/>
              </a:ext>
            </a:extLst>
          </p:cNvPr>
          <p:cNvGrpSpPr/>
          <p:nvPr/>
        </p:nvGrpSpPr>
        <p:grpSpPr>
          <a:xfrm>
            <a:off x="2048981" y="2980565"/>
            <a:ext cx="9551012" cy="3709670"/>
            <a:chOff x="2285441" y="1397425"/>
            <a:chExt cx="9551012" cy="37096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テキスト ボックス 1">
                  <a:extLst>
                    <a:ext uri="{FF2B5EF4-FFF2-40B4-BE49-F238E27FC236}">
                      <a16:creationId xmlns:a16="http://schemas.microsoft.com/office/drawing/2014/main" id="{A2240C15-A554-6A43-9143-00ACE294CE5A}"/>
                    </a:ext>
                  </a:extLst>
                </p:cNvPr>
                <p:cNvSpPr txBox="1"/>
                <p:nvPr/>
              </p:nvSpPr>
              <p:spPr>
                <a:xfrm>
                  <a:off x="2285441" y="1397425"/>
                  <a:ext cx="7956473" cy="37096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kumimoji="1" lang="en-US" altLang="ja-JP" sz="20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REC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REC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ja-JP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ja-JP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000">
                                    <a:latin typeface="Cambria Math" panose="02040503050406030204" pitchFamily="18" charset="0"/>
                                  </a:rPr>
                                  <m:t>REC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den>
                        </m:f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ja-JP" sz="2000">
                                        <a:latin typeface="Cambria Math" panose="02040503050406030204" pitchFamily="18" charset="0"/>
                                      </a:rPr>
                                      <m:t>REC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𝑜𝑢𝑡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den>
                            </m:f>
                            <m:f>
                              <m:f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𝑜𝑢𝑡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ja-JP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ja-JP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sSup>
                          <m:sSup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ja-JP" sz="2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altLang="ja-JP" sz="2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  <m:d>
                          <m:dPr>
                            <m:ctrlPr>
                              <a:rPr lang="en-US" altLang="ja-JP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ja-JP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ja-JP" sz="2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altLang="ja-JP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ja-JP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ja-JP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nary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ja-JP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ja-JP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ja-JP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altLang="ja-JP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" name="テキスト ボックス 1">
                  <a:extLst>
                    <a:ext uri="{FF2B5EF4-FFF2-40B4-BE49-F238E27FC236}">
                      <a16:creationId xmlns:a16="http://schemas.microsoft.com/office/drawing/2014/main" id="{A2240C15-A554-6A43-9143-00ACE294C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5441" y="1397425"/>
                  <a:ext cx="7956473" cy="3709670"/>
                </a:xfrm>
                <a:prstGeom prst="rect">
                  <a:avLst/>
                </a:prstGeom>
                <a:blipFill>
                  <a:blip r:embed="rId2"/>
                  <a:stretch>
                    <a:fillRect l="-1116" b="-3822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87CF3A6-0944-344C-995C-B2D9A4794A6F}"/>
                </a:ext>
              </a:extLst>
            </p:cNvPr>
            <p:cNvSpPr txBox="1"/>
            <p:nvPr/>
          </p:nvSpPr>
          <p:spPr>
            <a:xfrm>
              <a:off x="11028218" y="1871071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(2.56)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11DC625-98B9-EA44-94E9-19B955108AE8}"/>
                </a:ext>
              </a:extLst>
            </p:cNvPr>
            <p:cNvSpPr txBox="1"/>
            <p:nvPr/>
          </p:nvSpPr>
          <p:spPr>
            <a:xfrm>
              <a:off x="11028217" y="2688489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(2.57)</a:t>
              </a:r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53C66A7-816A-0541-A34A-8EC1E3A86146}"/>
                </a:ext>
              </a:extLst>
            </p:cNvPr>
            <p:cNvSpPr txBox="1"/>
            <p:nvPr/>
          </p:nvSpPr>
          <p:spPr>
            <a:xfrm>
              <a:off x="8188035" y="3709107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(2.58)</a:t>
              </a:r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E8F52DF-4BFD-FA4A-B5E6-9989E58853A5}"/>
                </a:ext>
              </a:extLst>
            </p:cNvPr>
            <p:cNvSpPr txBox="1"/>
            <p:nvPr/>
          </p:nvSpPr>
          <p:spPr>
            <a:xfrm>
              <a:off x="8188034" y="4397800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(2.59)</a:t>
              </a:r>
              <a:endParaRPr kumimoji="1" lang="ja-JP" altLang="en-US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EFC9757-1022-DF47-93C4-EE2475CB6F80}"/>
              </a:ext>
            </a:extLst>
          </p:cNvPr>
          <p:cNvGrpSpPr/>
          <p:nvPr/>
        </p:nvGrpSpPr>
        <p:grpSpPr>
          <a:xfrm>
            <a:off x="3505387" y="1714865"/>
            <a:ext cx="5043660" cy="1090564"/>
            <a:chOff x="3153828" y="5506368"/>
            <a:chExt cx="5043660" cy="10905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E1801FBE-7D73-7641-A50D-323D6D96039F}"/>
                    </a:ext>
                  </a:extLst>
                </p:cNvPr>
                <p:cNvSpPr/>
                <p:nvPr/>
              </p:nvSpPr>
              <p:spPr>
                <a:xfrm>
                  <a:off x="6742398" y="6191365"/>
                  <a:ext cx="7721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𝛅</m:t>
                        </m:r>
                        <m:d>
                          <m:dPr>
                            <m:ctrlP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E1801FBE-7D73-7641-A50D-323D6D9603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398" y="6191365"/>
                  <a:ext cx="772198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1FE0E27F-AE00-BC47-A893-4808324E6322}"/>
                    </a:ext>
                  </a:extLst>
                </p:cNvPr>
                <p:cNvSpPr/>
                <p:nvPr/>
              </p:nvSpPr>
              <p:spPr>
                <a:xfrm>
                  <a:off x="4773803" y="6196822"/>
                  <a:ext cx="12212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𝛅</m:t>
                        </m:r>
                        <m:d>
                          <m:dPr>
                            <m:ctrlP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>
            <p:sp>
              <p:nvSpPr>
                <p:cNvPr id="15" name="正方形/長方形 14">
                  <a:extLst>
                    <a:ext uri="{FF2B5EF4-FFF2-40B4-BE49-F238E27FC236}">
                      <a16:creationId xmlns:a16="http://schemas.microsoft.com/office/drawing/2014/main" id="{1FE0E27F-AE00-BC47-A893-4808324E63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803" y="6196822"/>
                  <a:ext cx="1221232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04FA8BD7-BA36-9746-9D6B-9AB46BC7085E}"/>
                    </a:ext>
                  </a:extLst>
                </p:cNvPr>
                <p:cNvSpPr/>
                <p:nvPr/>
              </p:nvSpPr>
              <p:spPr>
                <a:xfrm>
                  <a:off x="3310634" y="6196822"/>
                  <a:ext cx="77829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𝛅</m:t>
                        </m:r>
                        <m:d>
                          <m:dPr>
                            <m:ctrlP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04FA8BD7-BA36-9746-9D6B-9AB46BC708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0634" y="6196822"/>
                  <a:ext cx="77829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8602FB66-8455-9E41-AE44-2A16F60C3601}"/>
                    </a:ext>
                  </a:extLst>
                </p:cNvPr>
                <p:cNvSpPr/>
                <p:nvPr/>
              </p:nvSpPr>
              <p:spPr>
                <a:xfrm>
                  <a:off x="4633573" y="5506368"/>
                  <a:ext cx="153484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>
            <p:sp>
              <p:nvSpPr>
                <p:cNvPr id="14" name="正方形/長方形 13">
                  <a:extLst>
                    <a:ext uri="{FF2B5EF4-FFF2-40B4-BE49-F238E27FC236}">
                      <a16:creationId xmlns:a16="http://schemas.microsoft.com/office/drawing/2014/main" id="{8602FB66-8455-9E41-AE44-2A16F60C36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3573" y="5506368"/>
                  <a:ext cx="1534844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1861D354-06C9-F348-8237-4093A52A0D04}"/>
                    </a:ext>
                  </a:extLst>
                </p:cNvPr>
                <p:cNvSpPr/>
                <p:nvPr/>
              </p:nvSpPr>
              <p:spPr>
                <a:xfrm>
                  <a:off x="3153828" y="5506368"/>
                  <a:ext cx="109190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1861D354-06C9-F348-8237-4093A52A0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3828" y="5506368"/>
                  <a:ext cx="109190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AE782CD9-6C57-9048-8816-DB95BEE1F6D5}"/>
                </a:ext>
              </a:extLst>
            </p:cNvPr>
            <p:cNvCxnSpPr>
              <a:cxnSpLocks/>
            </p:cNvCxnSpPr>
            <p:nvPr/>
          </p:nvCxnSpPr>
          <p:spPr>
            <a:xfrm>
              <a:off x="5995035" y="6365117"/>
              <a:ext cx="6848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31BA07C3-E17B-2A41-AA8E-CF7C26545F6D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>
              <a:off x="3699779" y="5906478"/>
              <a:ext cx="0" cy="2903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E4FD42B4-1144-1C4C-9DBC-C2613F8A21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242" y="5875700"/>
              <a:ext cx="1" cy="3211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D1F026A5-2219-8A4B-882B-93B84D5966AB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90" y="6394593"/>
              <a:ext cx="74361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正方形/長方形 27">
                  <a:extLst>
                    <a:ext uri="{FF2B5EF4-FFF2-40B4-BE49-F238E27FC236}">
                      <a16:creationId xmlns:a16="http://schemas.microsoft.com/office/drawing/2014/main" id="{E8C2273A-C4AB-EE48-BAE5-9704DBF74131}"/>
                    </a:ext>
                  </a:extLst>
                </p:cNvPr>
                <p:cNvSpPr/>
                <p:nvPr/>
              </p:nvSpPr>
              <p:spPr>
                <a:xfrm>
                  <a:off x="6601077" y="5506368"/>
                  <a:ext cx="108581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1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20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ja-JP" altLang="en-US" sz="2000"/>
                </a:p>
              </p:txBody>
            </p:sp>
          </mc:Choice>
          <mc:Fallback>
            <p:sp>
              <p:nvSpPr>
                <p:cNvPr id="28" name="正方形/長方形 27">
                  <a:extLst>
                    <a:ext uri="{FF2B5EF4-FFF2-40B4-BE49-F238E27FC236}">
                      <a16:creationId xmlns:a16="http://schemas.microsoft.com/office/drawing/2014/main" id="{E8C2273A-C4AB-EE48-BAE5-9704DBF741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077" y="5506368"/>
                  <a:ext cx="1085810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6B2E1664-722A-184F-9763-CE469CE42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2071" y="5870243"/>
              <a:ext cx="1" cy="3211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CE84D5F2-1B81-2447-8C8B-390AB26D6917}"/>
                </a:ext>
              </a:extLst>
            </p:cNvPr>
            <p:cNvCxnSpPr>
              <a:cxnSpLocks/>
            </p:cNvCxnSpPr>
            <p:nvPr/>
          </p:nvCxnSpPr>
          <p:spPr>
            <a:xfrm>
              <a:off x="7453875" y="6365117"/>
              <a:ext cx="74361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403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1109</Words>
  <Application>Microsoft Macintosh PowerPoint</Application>
  <PresentationFormat>ワイド画面</PresentationFormat>
  <Paragraphs>259</Paragraphs>
  <Slides>21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游ゴシック</vt:lpstr>
      <vt:lpstr>游ゴシック Light</vt:lpstr>
      <vt:lpstr>Arial</vt:lpstr>
      <vt:lpstr>Cambria Math</vt:lpstr>
      <vt:lpstr>Office テーマ</vt:lpstr>
      <vt:lpstr>リザバーコンピューティング 勉強会 #4  @5/27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リザバーコンピューティング 勉強会 #4  @5/27</dc:title>
  <dc:creator>堀　旭伸</dc:creator>
  <cp:lastModifiedBy>堀　旭伸</cp:lastModifiedBy>
  <cp:revision>46</cp:revision>
  <dcterms:created xsi:type="dcterms:W3CDTF">2021-05-26T02:17:20Z</dcterms:created>
  <dcterms:modified xsi:type="dcterms:W3CDTF">2021-05-27T04:45:42Z</dcterms:modified>
</cp:coreProperties>
</file>